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4"/>
  </p:sldMasterIdLst>
  <p:notesMasterIdLst>
    <p:notesMasterId r:id="rId20"/>
  </p:notesMasterIdLst>
  <p:handoutMasterIdLst>
    <p:handoutMasterId r:id="rId21"/>
  </p:handoutMasterIdLst>
  <p:sldIdLst>
    <p:sldId id="417" r:id="rId5"/>
    <p:sldId id="418" r:id="rId6"/>
    <p:sldId id="421" r:id="rId7"/>
    <p:sldId id="422" r:id="rId8"/>
    <p:sldId id="430" r:id="rId9"/>
    <p:sldId id="429" r:id="rId10"/>
    <p:sldId id="431" r:id="rId11"/>
    <p:sldId id="432" r:id="rId12"/>
    <p:sldId id="428" r:id="rId13"/>
    <p:sldId id="433" r:id="rId14"/>
    <p:sldId id="437" r:id="rId15"/>
    <p:sldId id="438" r:id="rId16"/>
    <p:sldId id="434" r:id="rId17"/>
    <p:sldId id="426" r:id="rId18"/>
    <p:sldId id="419" r:id="rId19"/>
  </p:sldIdLst>
  <p:sldSz cx="12198350" cy="6858000"/>
  <p:notesSz cx="6742113" cy="9872663"/>
  <p:custDataLst>
    <p:tags r:id="rId22"/>
  </p:custDataLst>
  <p:defaultText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37" userDrawn="1">
          <p15:clr>
            <a:srgbClr val="A4A3A4"/>
          </p15:clr>
        </p15:guide>
        <p15:guide id="2" pos="3842">
          <p15:clr>
            <a:srgbClr val="A4A3A4"/>
          </p15:clr>
        </p15:guide>
      </p15:sldGuideLst>
    </p:ext>
    <p:ext uri="{2D200454-40CA-4A62-9FC3-DE9A4176ACB9}">
      <p15:notesGuideLst xmlns:p15="http://schemas.microsoft.com/office/powerpoint/2012/main">
        <p15:guide id="1" orient="horz" pos="3109">
          <p15:clr>
            <a:srgbClr val="A4A3A4"/>
          </p15:clr>
        </p15:guide>
        <p15:guide id="2" pos="2100">
          <p15:clr>
            <a:srgbClr val="A4A3A4"/>
          </p15:clr>
        </p15:guide>
        <p15:guide id="3" pos="2123">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Kuiper" initials="K"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C2477"/>
    <a:srgbClr val="092377"/>
    <a:srgbClr val="78A5D2"/>
    <a:srgbClr val="0C2577"/>
    <a:srgbClr val="FF00FF"/>
    <a:srgbClr val="3E7DBC"/>
    <a:srgbClr val="F141CF"/>
    <a:srgbClr val="F46E32"/>
    <a:srgbClr val="003366"/>
    <a:srgbClr val="00111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B937842-2EFF-BE43-A81F-B95E1ACD78BD}" v="383" dt="2023-11-03T09:08:09.045"/>
    <p1510:client id="{4080118D-9FEA-469F-8A35-07A001991A91}" v="5032" dt="2023-11-02T20:02:22.877"/>
    <p1510:client id="{5027FE8D-F7C6-4A07-22D5-74EF6323A20E}" v="210" vWet="212" dt="2023-11-02T16:56:22.697"/>
    <p1510:client id="{75F27D1D-47B9-C63E-3D25-AE515A5B04EE}" v="31" dt="2023-11-02T20:28:26.338"/>
    <p1510:client id="{86A6C824-C6FB-7503-FDAD-66FEEB1B48E1}" v="562" dt="2023-11-02T20:16:24.365"/>
    <p1510:client id="{EE92A196-DC4F-7050-04FB-56DBD52840E9}" v="41" dt="2023-11-02T13:33:56.905"/>
  </p1510:revLst>
</p1510:revInfo>
</file>

<file path=ppt/tableStyles.xml><?xml version="1.0" encoding="utf-8"?>
<a:tblStyleLst xmlns:a="http://schemas.openxmlformats.org/drawingml/2006/main" def="{5C22544A-7EE6-4342-B048-85BDC9FD1C3A}">
  <a:tblStyle styleId="{5C22544A-7EE6-4342-B048-85BDC9FD1C3A}" styleName="Stijl, gemiddeld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4613"/>
  </p:normalViewPr>
  <p:slideViewPr>
    <p:cSldViewPr snapToGrid="0" showGuides="1">
      <p:cViewPr varScale="1">
        <p:scale>
          <a:sx n="96" d="100"/>
          <a:sy n="96" d="100"/>
        </p:scale>
        <p:origin x="1160" y="176"/>
      </p:cViewPr>
      <p:guideLst>
        <p:guide orient="horz" pos="2137"/>
        <p:guide pos="3842"/>
      </p:guideLst>
    </p:cSldViewPr>
  </p:slideViewPr>
  <p:notesTextViewPr>
    <p:cViewPr>
      <p:scale>
        <a:sx n="1" d="1"/>
        <a:sy n="1" d="1"/>
      </p:scale>
      <p:origin x="0" y="0"/>
    </p:cViewPr>
  </p:notesTextViewPr>
  <p:notesViewPr>
    <p:cSldViewPr snapToGrid="0" showGuides="1">
      <p:cViewPr varScale="1">
        <p:scale>
          <a:sx n="66" d="100"/>
          <a:sy n="66" d="100"/>
        </p:scale>
        <p:origin x="0" y="0"/>
      </p:cViewPr>
      <p:guideLst>
        <p:guide orient="horz" pos="3109"/>
        <p:guide pos="2100"/>
        <p:guide pos="2123"/>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heme" Target="theme/theme1.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viewProps" Target="view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commentAuthors" Target="commentAuthor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gs" Target="tags/tag1.xml"/><Relationship Id="rId27"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0"/>
            <a:ext cx="2920887" cy="493713"/>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sz="quarter" idx="1"/>
          </p:nvPr>
        </p:nvSpPr>
        <p:spPr>
          <a:xfrm>
            <a:off x="3819621" y="0"/>
            <a:ext cx="2920887" cy="493713"/>
          </a:xfrm>
          <a:prstGeom prst="rect">
            <a:avLst/>
          </a:prstGeom>
        </p:spPr>
        <p:txBody>
          <a:bodyPr vert="horz" lIns="91440" tIns="45720" rIns="91440" bIns="45720" rtlCol="0"/>
          <a:lstStyle>
            <a:lvl1pPr algn="r">
              <a:defRPr sz="1200"/>
            </a:lvl1pPr>
          </a:lstStyle>
          <a:p>
            <a:fld id="{3AB54971-11B4-4AD3-B5A6-7BC1B7FCA71B}" type="datetimeFigureOut">
              <a:rPr lang="nl-NL" smtClean="0"/>
              <a:t>03-11-2023</a:t>
            </a:fld>
            <a:endParaRPr lang="nl-NL"/>
          </a:p>
        </p:txBody>
      </p:sp>
      <p:sp>
        <p:nvSpPr>
          <p:cNvPr id="4" name="Tijdelijke aanduiding voor voettekst 3"/>
          <p:cNvSpPr>
            <a:spLocks noGrp="1"/>
          </p:cNvSpPr>
          <p:nvPr>
            <p:ph type="ftr" sz="quarter" idx="2"/>
          </p:nvPr>
        </p:nvSpPr>
        <p:spPr>
          <a:xfrm>
            <a:off x="0" y="9377363"/>
            <a:ext cx="2920887" cy="493712"/>
          </a:xfrm>
          <a:prstGeom prst="rect">
            <a:avLst/>
          </a:prstGeom>
        </p:spPr>
        <p:txBody>
          <a:bodyPr vert="horz" lIns="91440" tIns="45720" rIns="91440" bIns="45720" rtlCol="0" anchor="b"/>
          <a:lstStyle>
            <a:lvl1pPr algn="l">
              <a:defRPr sz="1200"/>
            </a:lvl1pPr>
          </a:lstStyle>
          <a:p>
            <a:endParaRPr lang="nl-NL"/>
          </a:p>
        </p:txBody>
      </p:sp>
      <p:sp>
        <p:nvSpPr>
          <p:cNvPr id="5" name="Tijdelijke aanduiding voor dianummer 4"/>
          <p:cNvSpPr>
            <a:spLocks noGrp="1"/>
          </p:cNvSpPr>
          <p:nvPr>
            <p:ph type="sldNum" sz="quarter" idx="3"/>
          </p:nvPr>
        </p:nvSpPr>
        <p:spPr>
          <a:xfrm>
            <a:off x="3819621" y="9377363"/>
            <a:ext cx="2920887" cy="493712"/>
          </a:xfrm>
          <a:prstGeom prst="rect">
            <a:avLst/>
          </a:prstGeom>
        </p:spPr>
        <p:txBody>
          <a:bodyPr vert="horz" lIns="91440" tIns="45720" rIns="91440" bIns="45720" rtlCol="0" anchor="b"/>
          <a:lstStyle>
            <a:lvl1pPr algn="r">
              <a:defRPr sz="1200"/>
            </a:lvl1pPr>
          </a:lstStyle>
          <a:p>
            <a:fld id="{4A4C0FCA-A581-4B75-B7E0-48CFFE54FE09}" type="slidenum">
              <a:rPr lang="nl-NL" smtClean="0"/>
              <a:t>‹#›</a:t>
            </a:fld>
            <a:endParaRPr lang="nl-NL"/>
          </a:p>
        </p:txBody>
      </p:sp>
    </p:spTree>
    <p:extLst>
      <p:ext uri="{BB962C8B-B14F-4D97-AF65-F5344CB8AC3E}">
        <p14:creationId xmlns:p14="http://schemas.microsoft.com/office/powerpoint/2010/main" val="14774477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koptekst 1"/>
          <p:cNvSpPr>
            <a:spLocks noGrp="1"/>
          </p:cNvSpPr>
          <p:nvPr>
            <p:ph type="hdr" sz="quarter"/>
          </p:nvPr>
        </p:nvSpPr>
        <p:spPr>
          <a:xfrm>
            <a:off x="0" y="1"/>
            <a:ext cx="2921582" cy="493633"/>
          </a:xfrm>
          <a:prstGeom prst="rect">
            <a:avLst/>
          </a:prstGeom>
        </p:spPr>
        <p:txBody>
          <a:bodyPr vert="horz" lIns="91440" tIns="45720" rIns="91440" bIns="45720" rtlCol="0"/>
          <a:lstStyle>
            <a:lvl1pPr algn="l">
              <a:defRPr sz="1200"/>
            </a:lvl1pPr>
          </a:lstStyle>
          <a:p>
            <a:endParaRPr lang="nl-NL"/>
          </a:p>
        </p:txBody>
      </p:sp>
      <p:sp>
        <p:nvSpPr>
          <p:cNvPr id="3" name="Tijdelijke aanduiding voor datum 2"/>
          <p:cNvSpPr>
            <a:spLocks noGrp="1"/>
          </p:cNvSpPr>
          <p:nvPr>
            <p:ph type="dt" idx="1"/>
          </p:nvPr>
        </p:nvSpPr>
        <p:spPr>
          <a:xfrm>
            <a:off x="3818971" y="1"/>
            <a:ext cx="2921582" cy="493633"/>
          </a:xfrm>
          <a:prstGeom prst="rect">
            <a:avLst/>
          </a:prstGeom>
        </p:spPr>
        <p:txBody>
          <a:bodyPr vert="horz" lIns="91440" tIns="45720" rIns="91440" bIns="45720" rtlCol="0"/>
          <a:lstStyle>
            <a:lvl1pPr algn="r">
              <a:defRPr sz="1200"/>
            </a:lvl1pPr>
          </a:lstStyle>
          <a:p>
            <a:fld id="{35698784-F1F2-4D71-B346-94F94D5EBAA2}" type="datetimeFigureOut">
              <a:rPr lang="nl-NL" smtClean="0"/>
              <a:t>03-11-2023</a:t>
            </a:fld>
            <a:endParaRPr lang="nl-NL"/>
          </a:p>
        </p:txBody>
      </p:sp>
      <p:sp>
        <p:nvSpPr>
          <p:cNvPr id="4" name="Tijdelijke aanduiding voor dia-afbeelding 3"/>
          <p:cNvSpPr>
            <a:spLocks noGrp="1" noRot="1" noChangeAspect="1"/>
          </p:cNvSpPr>
          <p:nvPr>
            <p:ph type="sldImg" idx="2"/>
          </p:nvPr>
        </p:nvSpPr>
        <p:spPr>
          <a:xfrm>
            <a:off x="77788" y="739775"/>
            <a:ext cx="6586537" cy="3703638"/>
          </a:xfrm>
          <a:prstGeom prst="rect">
            <a:avLst/>
          </a:prstGeom>
          <a:noFill/>
          <a:ln w="12700">
            <a:solidFill>
              <a:prstClr val="black"/>
            </a:solidFill>
          </a:ln>
        </p:spPr>
        <p:txBody>
          <a:bodyPr vert="horz" lIns="91440" tIns="45720" rIns="91440" bIns="45720" rtlCol="0" anchor="ctr"/>
          <a:lstStyle/>
          <a:p>
            <a:endParaRPr lang="nl-NL"/>
          </a:p>
        </p:txBody>
      </p:sp>
      <p:sp>
        <p:nvSpPr>
          <p:cNvPr id="5" name="Tijdelijke aanduiding voor notities 4"/>
          <p:cNvSpPr>
            <a:spLocks noGrp="1"/>
          </p:cNvSpPr>
          <p:nvPr>
            <p:ph type="body" sz="quarter" idx="3"/>
          </p:nvPr>
        </p:nvSpPr>
        <p:spPr>
          <a:xfrm>
            <a:off x="674212" y="4689515"/>
            <a:ext cx="5393690" cy="4442698"/>
          </a:xfrm>
          <a:prstGeom prst="rect">
            <a:avLst/>
          </a:prstGeom>
        </p:spPr>
        <p:txBody>
          <a:bodyPr vert="horz" lIns="91440" tIns="45720" rIns="91440" bIns="45720" rtlCol="0"/>
          <a:lstStyle/>
          <a:p>
            <a:pPr lvl="0"/>
            <a:r>
              <a:rPr lang="nl-NL"/>
              <a:t>Klik om de modelstijlen te bewerken</a:t>
            </a:r>
          </a:p>
          <a:p>
            <a:pPr lvl="1"/>
            <a:r>
              <a:rPr lang="nl-NL"/>
              <a:t>Tweede niveau</a:t>
            </a:r>
          </a:p>
          <a:p>
            <a:pPr lvl="2"/>
            <a:r>
              <a:rPr lang="nl-NL"/>
              <a:t>Derde niveau</a:t>
            </a:r>
          </a:p>
          <a:p>
            <a:pPr lvl="3"/>
            <a:r>
              <a:rPr lang="nl-NL"/>
              <a:t>Vierde niveau</a:t>
            </a:r>
          </a:p>
          <a:p>
            <a:pPr lvl="4"/>
            <a:r>
              <a:rPr lang="nl-NL"/>
              <a:t>Vijfde niveau</a:t>
            </a:r>
          </a:p>
        </p:txBody>
      </p:sp>
      <p:sp>
        <p:nvSpPr>
          <p:cNvPr id="6" name="Tijdelijke aanduiding voor voettekst 5"/>
          <p:cNvSpPr>
            <a:spLocks noGrp="1"/>
          </p:cNvSpPr>
          <p:nvPr>
            <p:ph type="ftr" sz="quarter" idx="4"/>
          </p:nvPr>
        </p:nvSpPr>
        <p:spPr>
          <a:xfrm>
            <a:off x="0" y="9377317"/>
            <a:ext cx="2921582" cy="493633"/>
          </a:xfrm>
          <a:prstGeom prst="rect">
            <a:avLst/>
          </a:prstGeom>
        </p:spPr>
        <p:txBody>
          <a:bodyPr vert="horz" lIns="91440" tIns="45720" rIns="91440" bIns="45720" rtlCol="0" anchor="b"/>
          <a:lstStyle>
            <a:lvl1pPr algn="l">
              <a:defRPr sz="1200"/>
            </a:lvl1pPr>
          </a:lstStyle>
          <a:p>
            <a:endParaRPr lang="nl-NL"/>
          </a:p>
        </p:txBody>
      </p:sp>
      <p:sp>
        <p:nvSpPr>
          <p:cNvPr id="7" name="Tijdelijke aanduiding voor dianummer 6"/>
          <p:cNvSpPr>
            <a:spLocks noGrp="1"/>
          </p:cNvSpPr>
          <p:nvPr>
            <p:ph type="sldNum" sz="quarter" idx="5"/>
          </p:nvPr>
        </p:nvSpPr>
        <p:spPr>
          <a:xfrm>
            <a:off x="3818971" y="9377317"/>
            <a:ext cx="2921582" cy="493633"/>
          </a:xfrm>
          <a:prstGeom prst="rect">
            <a:avLst/>
          </a:prstGeom>
        </p:spPr>
        <p:txBody>
          <a:bodyPr vert="horz" lIns="91440" tIns="45720" rIns="91440" bIns="45720" rtlCol="0" anchor="b"/>
          <a:lstStyle>
            <a:lvl1pPr algn="r">
              <a:defRPr sz="1200"/>
            </a:lvl1pPr>
          </a:lstStyle>
          <a:p>
            <a:fld id="{812ECD43-08E5-4945-BC4F-4857758E978F}" type="slidenum">
              <a:rPr lang="nl-NL" smtClean="0"/>
              <a:t>‹#›</a:t>
            </a:fld>
            <a:endParaRPr lang="nl-NL"/>
          </a:p>
        </p:txBody>
      </p:sp>
    </p:spTree>
    <p:extLst>
      <p:ext uri="{BB962C8B-B14F-4D97-AF65-F5344CB8AC3E}">
        <p14:creationId xmlns:p14="http://schemas.microsoft.com/office/powerpoint/2010/main" val="25635155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doi.org/10.1016/j.bbamem.2010.12.017" TargetMode="External"/><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Good morning everyone, today Zeynep, Lili and I will be presenting our work on designing a high affinity ligand for the A1 Adenosine receptor. </a:t>
            </a:r>
            <a:endParaRPr lang="en-IE"/>
          </a:p>
        </p:txBody>
      </p:sp>
      <p:sp>
        <p:nvSpPr>
          <p:cNvPr id="4" name="Slide Number Placeholder 3"/>
          <p:cNvSpPr>
            <a:spLocks noGrp="1"/>
          </p:cNvSpPr>
          <p:nvPr>
            <p:ph type="sldNum" sz="quarter" idx="5"/>
          </p:nvPr>
        </p:nvSpPr>
        <p:spPr/>
        <p:txBody>
          <a:bodyPr/>
          <a:lstStyle/>
          <a:p>
            <a:fld id="{812ECD43-08E5-4945-BC4F-4857758E978F}" type="slidenum">
              <a:rPr lang="nl-NL" smtClean="0"/>
              <a:t>1</a:t>
            </a:fld>
            <a:endParaRPr lang="nl-NL"/>
          </a:p>
        </p:txBody>
      </p:sp>
    </p:spTree>
    <p:extLst>
      <p:ext uri="{BB962C8B-B14F-4D97-AF65-F5344CB8AC3E}">
        <p14:creationId xmlns:p14="http://schemas.microsoft.com/office/powerpoint/2010/main" val="32924669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ea typeface="Calibri"/>
                <a:cs typeface="Calibri"/>
              </a:rPr>
              <a:t>Adenosine receptors, which are involved in a wide range of physiological processes, are part of the G-protein coupled receptor (GPCR) family. There are 4 known adenosine receptors subtypes, namely: A1, A2A, A2B and A3. However, in this instance we are really only concerned with the A1 adenosine receptor. </a:t>
            </a:r>
          </a:p>
          <a:p>
            <a:r>
              <a:rPr lang="en-US" dirty="0">
                <a:ea typeface="Calibri"/>
                <a:cs typeface="Calibri"/>
              </a:rPr>
              <a:t>This receptor is widely distributed throughout the body but is predominantly located in the brain, adipose tissue, heart and kidneys. </a:t>
            </a:r>
          </a:p>
          <a:p>
            <a:r>
              <a:rPr lang="en-US" dirty="0">
                <a:ea typeface="Calibri"/>
                <a:cs typeface="Calibri"/>
              </a:rPr>
              <a:t>The A1A receptor also has a wide range of functions. Activation of the receptor can cause a decrease in heart rate and atrial contractility, induce antinociception and control lipolysis </a:t>
            </a:r>
          </a:p>
          <a:p>
            <a:r>
              <a:rPr lang="en-US" dirty="0">
                <a:ea typeface="Calibri"/>
                <a:cs typeface="Calibri"/>
              </a:rPr>
              <a:t>Meanwhile, inhibition of the receptor can lead to enhanced cognition, diuretic effects and the inhibition of seizure activity. </a:t>
            </a:r>
          </a:p>
          <a:p>
            <a:r>
              <a:rPr lang="en-US" dirty="0">
                <a:ea typeface="Calibri"/>
                <a:cs typeface="Calibri"/>
              </a:rPr>
              <a:t>For these reasons, targeting the A</a:t>
            </a:r>
            <a:r>
              <a:rPr lang="en-US" baseline="-25000" dirty="0">
                <a:ea typeface="Calibri"/>
                <a:cs typeface="Calibri"/>
              </a:rPr>
              <a:t>1</a:t>
            </a:r>
            <a:r>
              <a:rPr lang="en-US" baseline="0" dirty="0">
                <a:ea typeface="Calibri"/>
                <a:cs typeface="Calibri"/>
              </a:rPr>
              <a:t> adenosine receptor has been considered for treating ischemic heart disease, anxiety, dementia, epilepsy, renal failure, diabetes and more. </a:t>
            </a:r>
            <a:endParaRPr lang="en-US" dirty="0">
              <a:ea typeface="Calibri"/>
              <a:cs typeface="Calibri"/>
            </a:endParaRPr>
          </a:p>
          <a:p>
            <a:r>
              <a:rPr lang="en-US" dirty="0">
                <a:ea typeface="Calibri"/>
                <a:cs typeface="Calibri"/>
              </a:rPr>
              <a:t>(</a:t>
            </a:r>
            <a:r>
              <a:rPr lang="en-IE" sz="1800" dirty="0">
                <a:effectLst/>
                <a:latin typeface="Calibri" panose="020F0502020204030204" pitchFamily="34" charset="0"/>
                <a:ea typeface="Times New Roman" panose="02020603050405020304" pitchFamily="18" charset="0"/>
                <a:cs typeface="Times New Roman" panose="02020603050405020304" pitchFamily="18" charset="0"/>
              </a:rPr>
              <a:t>Jacobson &amp; Gao, 2006)</a:t>
            </a:r>
            <a:endParaRPr lang="en-US" dirty="0">
              <a:ea typeface="Calibri"/>
              <a:cs typeface="Calibri"/>
            </a:endParaRPr>
          </a:p>
        </p:txBody>
      </p:sp>
      <p:sp>
        <p:nvSpPr>
          <p:cNvPr id="4" name="Slide Number Placeholder 3"/>
          <p:cNvSpPr>
            <a:spLocks noGrp="1"/>
          </p:cNvSpPr>
          <p:nvPr>
            <p:ph type="sldNum" sz="quarter" idx="5"/>
          </p:nvPr>
        </p:nvSpPr>
        <p:spPr/>
        <p:txBody>
          <a:bodyPr/>
          <a:lstStyle/>
          <a:p>
            <a:fld id="{812ECD43-08E5-4945-BC4F-4857758E978F}" type="slidenum">
              <a:rPr lang="nl-NL" smtClean="0"/>
              <a:t>2</a:t>
            </a:fld>
            <a:endParaRPr lang="nl-NL"/>
          </a:p>
        </p:txBody>
      </p:sp>
    </p:spTree>
    <p:extLst>
      <p:ext uri="{BB962C8B-B14F-4D97-AF65-F5344CB8AC3E}">
        <p14:creationId xmlns:p14="http://schemas.microsoft.com/office/powerpoint/2010/main" val="270425172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Despite the A</a:t>
            </a:r>
            <a:r>
              <a:rPr lang="en-GB" baseline="-25000" dirty="0"/>
              <a:t>1</a:t>
            </a:r>
            <a:r>
              <a:rPr lang="en-GB" baseline="0" dirty="0"/>
              <a:t>AR playing a pivotal role in cardiac, renal and neuronal processes, it remains poorly targeted by drugs.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There are very few A</a:t>
            </a:r>
            <a:r>
              <a:rPr lang="en-GB" baseline="-25000" dirty="0"/>
              <a:t>1</a:t>
            </a:r>
            <a:r>
              <a:rPr lang="en-GB" dirty="0"/>
              <a:t>AR drugs that have successfully progressed through clinical trials and there are currently </a:t>
            </a:r>
            <a:r>
              <a:rPr lang="en-GB" dirty="0">
                <a:highlight>
                  <a:srgbClr val="FFFF00"/>
                </a:highlight>
              </a:rPr>
              <a:t>NO </a:t>
            </a:r>
            <a:r>
              <a:rPr lang="en-GB" dirty="0"/>
              <a:t>A</a:t>
            </a:r>
            <a:r>
              <a:rPr lang="en-GB" baseline="-25000" dirty="0"/>
              <a:t>1</a:t>
            </a:r>
            <a:r>
              <a:rPr lang="en-GB" dirty="0"/>
              <a:t>AR drugs actually on the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The downfall of A</a:t>
            </a:r>
            <a:r>
              <a:rPr lang="en-GB" baseline="-25000" dirty="0"/>
              <a:t>1</a:t>
            </a:r>
            <a:r>
              <a:rPr lang="en-GB" dirty="0"/>
              <a:t>AR drugs is often because the widespread distribution of the receptor can cause a lot of off-target effects.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dirty="0"/>
              <a:t>Having said this I will still mention a couple of the ligands that have been developed but are not currently on the market.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b="0" i="0" u="none" strike="noStrike" dirty="0">
                <a:solidFill>
                  <a:srgbClr val="000000"/>
                </a:solidFill>
                <a:effectLst/>
                <a:latin typeface="Arial" panose="020B0604020202020204" pitchFamily="34" charset="0"/>
              </a:rPr>
              <a:t>N6-cyclopentyl-adenosine (CPA) A</a:t>
            </a:r>
            <a:r>
              <a:rPr lang="en-GB" sz="1200" b="0" i="0" u="none" strike="noStrike" baseline="-25000" dirty="0">
                <a:solidFill>
                  <a:srgbClr val="000000"/>
                </a:solidFill>
                <a:effectLst/>
                <a:latin typeface="Arial" panose="020B0604020202020204" pitchFamily="34" charset="0"/>
              </a:rPr>
              <a:t>1</a:t>
            </a:r>
            <a:r>
              <a:rPr lang="en-GB" sz="1200" b="0" i="0" u="none" strike="noStrike" baseline="0" dirty="0">
                <a:solidFill>
                  <a:srgbClr val="000000"/>
                </a:solidFill>
                <a:effectLst/>
                <a:latin typeface="Arial" panose="020B0604020202020204" pitchFamily="34" charset="0"/>
              </a:rPr>
              <a:t>AR</a:t>
            </a:r>
            <a:r>
              <a:rPr lang="en-GB" sz="1200" b="0" i="0" u="none" strike="noStrike" dirty="0">
                <a:solidFill>
                  <a:srgbClr val="000000"/>
                </a:solidFill>
                <a:effectLst/>
                <a:latin typeface="Arial" panose="020B0604020202020204" pitchFamily="34" charset="0"/>
              </a:rPr>
              <a:t> agonist which is an effective antinociceptive agent. </a:t>
            </a:r>
            <a:endParaRPr lang="en-GB" dirty="0"/>
          </a:p>
          <a:p>
            <a:pPr marL="0" marR="0" lvl="0" indent="0" algn="l" defTabSz="914400" rtl="0" eaLnBrk="1" fontAlgn="auto" latinLnBrk="0" hangingPunct="1">
              <a:lnSpc>
                <a:spcPct val="100000"/>
              </a:lnSpc>
              <a:spcBef>
                <a:spcPts val="0"/>
              </a:spcBef>
              <a:spcAft>
                <a:spcPts val="0"/>
              </a:spcAft>
              <a:buClrTx/>
              <a:buSzTx/>
              <a:buFontTx/>
              <a:buNone/>
              <a:tabLst/>
              <a:defRPr/>
            </a:pPr>
            <a:r>
              <a:rPr lang="en-GB" sz="1800" b="0" i="0" u="none" strike="noStrike" dirty="0" err="1">
                <a:solidFill>
                  <a:srgbClr val="000000"/>
                </a:solidFill>
                <a:effectLst/>
                <a:latin typeface="Arial" panose="020B0604020202020204" pitchFamily="34" charset="0"/>
              </a:rPr>
              <a:t>Naxifylline</a:t>
            </a:r>
            <a:r>
              <a:rPr lang="en-GB" sz="1800" b="0" i="0" u="none" strike="noStrike" dirty="0">
                <a:solidFill>
                  <a:srgbClr val="000000"/>
                </a:solidFill>
                <a:effectLst/>
                <a:latin typeface="Arial" panose="020B0604020202020204" pitchFamily="34" charset="0"/>
              </a:rPr>
              <a:t> is an AA1R antagonist used in the treatment of congestive heart failure (image: https://go.drugbank.com/structures/DB06471/image.svg).</a:t>
            </a:r>
            <a:endParaRPr lang="en-GB" dirty="0">
              <a:effectLst/>
            </a:endParaRPr>
          </a:p>
          <a:p>
            <a:r>
              <a:rPr lang="en-GB" dirty="0"/>
              <a:t>And, </a:t>
            </a:r>
            <a:r>
              <a:rPr lang="en-GB" dirty="0" err="1"/>
              <a:t>rolofylline</a:t>
            </a:r>
            <a:r>
              <a:rPr lang="en-GB" dirty="0"/>
              <a:t> is an experimental diuretic which acts as a selective adenosine A1 receptor antagonist. (</a:t>
            </a:r>
            <a:r>
              <a:rPr lang="en-GB" dirty="0" err="1"/>
              <a:t>Glukhova</a:t>
            </a:r>
            <a:r>
              <a:rPr lang="en-GB" dirty="0"/>
              <a:t> et al., 2017 and Chaparro et al., 2008)</a:t>
            </a:r>
          </a:p>
          <a:p>
            <a:r>
              <a:rPr lang="en-GB" dirty="0"/>
              <a:t>The A1-AR remains a highly pursued therapeutic target (Fredholm et al., 2011; Jacobson and Gao, 2006), yet there are no selective, clinically approved, A1-AR agonists or antagonists currently available.</a:t>
            </a:r>
          </a:p>
          <a:p>
            <a:r>
              <a:rPr lang="en-GB" dirty="0"/>
              <a:t>Because none of these compounds are clinically approved, they do not have (anatomical therapeutic chemical (ATC) codes </a:t>
            </a:r>
            <a:endParaRPr lang="en-IE" dirty="0"/>
          </a:p>
        </p:txBody>
      </p:sp>
      <p:sp>
        <p:nvSpPr>
          <p:cNvPr id="4" name="Slide Number Placeholder 3"/>
          <p:cNvSpPr>
            <a:spLocks noGrp="1"/>
          </p:cNvSpPr>
          <p:nvPr>
            <p:ph type="sldNum" sz="quarter" idx="5"/>
          </p:nvPr>
        </p:nvSpPr>
        <p:spPr/>
        <p:txBody>
          <a:bodyPr/>
          <a:lstStyle/>
          <a:p>
            <a:fld id="{812ECD43-08E5-4945-BC4F-4857758E978F}" type="slidenum">
              <a:rPr lang="nl-NL" smtClean="0"/>
              <a:t>3</a:t>
            </a:fld>
            <a:endParaRPr lang="nl-NL"/>
          </a:p>
        </p:txBody>
      </p:sp>
    </p:spTree>
    <p:extLst>
      <p:ext uri="{BB962C8B-B14F-4D97-AF65-F5344CB8AC3E}">
        <p14:creationId xmlns:p14="http://schemas.microsoft.com/office/powerpoint/2010/main" val="33362832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200" dirty="0"/>
              <a:t>Shown here are two copies of the human A1 adenosine receptor in a non-crystallographic formation.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As mentioned previously , the adenosine A1 receptor is a g-protein coupled receptor, and consists of a single polypeptide chain that transverses the membrane from the extracellular side beginning at the N terminus to form seven transmembrane helices. </a:t>
            </a:r>
          </a:p>
          <a:p>
            <a:pPr marL="0" marR="0" lvl="0" indent="0" algn="l" defTabSz="914400" rtl="0" eaLnBrk="1" fontAlgn="auto" latinLnBrk="0" hangingPunct="1">
              <a:lnSpc>
                <a:spcPct val="100000"/>
              </a:lnSpc>
              <a:spcBef>
                <a:spcPts val="0"/>
              </a:spcBef>
              <a:spcAft>
                <a:spcPts val="0"/>
              </a:spcAft>
              <a:buClrTx/>
              <a:buSzTx/>
              <a:buFontTx/>
              <a:buNone/>
              <a:tabLst/>
              <a:defRPr/>
            </a:pPr>
            <a:r>
              <a:rPr lang="en-GB" sz="1200"/>
              <a:t>The A1 receptor is preferentially Gi/o coupled to inhibit adenylate cyclase and consequently the production of cyclic AMP </a:t>
            </a:r>
            <a:r>
              <a:rPr lang="en-IE" sz="1800" b="0" i="0" u="none" strike="noStrike">
                <a:solidFill>
                  <a:srgbClr val="000000"/>
                </a:solidFill>
                <a:effectLst/>
                <a:latin typeface="Arial" panose="020B0604020202020204" pitchFamily="34" charset="0"/>
              </a:rPr>
              <a:t>(</a:t>
            </a:r>
            <a:r>
              <a:rPr lang="en-IE" sz="1800" b="0" i="0" u="sng" strike="noStrike">
                <a:solidFill>
                  <a:srgbClr val="1155CC"/>
                </a:solidFill>
                <a:effectLst/>
                <a:latin typeface="Arial" panose="020B0604020202020204" pitchFamily="34" charset="0"/>
                <a:hlinkClick r:id="rId3"/>
              </a:rPr>
              <a:t>https://doi.org/10.1016/j.bbamem.2010.12.017</a:t>
            </a:r>
            <a:r>
              <a:rPr lang="en-IE" sz="1800" b="0" i="0" u="none" strike="noStrike">
                <a:solidFill>
                  <a:srgbClr val="000000"/>
                </a:solidFill>
                <a:effectLst/>
                <a:latin typeface="Arial" panose="020B0604020202020204" pitchFamily="34" charset="0"/>
              </a:rPr>
              <a:t>)</a:t>
            </a:r>
            <a:r>
              <a:rPr lang="en-GB" sz="1200"/>
              <a:t>. </a:t>
            </a:r>
          </a:p>
          <a:p>
            <a:endParaRPr lang="en-IE"/>
          </a:p>
          <a:p>
            <a:r>
              <a:rPr lang="en-IE"/>
              <a:t>The structure is 326 amino acids in length and has an approximate mass of 36.5 kilo </a:t>
            </a:r>
            <a:r>
              <a:rPr lang="en-IE" err="1"/>
              <a:t>daltons</a:t>
            </a:r>
            <a:r>
              <a:rPr lang="en-IE"/>
              <a:t>. </a:t>
            </a:r>
            <a:r>
              <a:rPr lang="en-IE" dirty="0"/>
              <a:t>https://www.ebi.ac.uk/pdbe/entry/pdb/5uen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GB" sz="1200" dirty="0"/>
          </a:p>
          <a:p>
            <a:endParaRPr lang="en-IE"/>
          </a:p>
        </p:txBody>
      </p:sp>
      <p:sp>
        <p:nvSpPr>
          <p:cNvPr id="4" name="Slide Number Placeholder 3"/>
          <p:cNvSpPr>
            <a:spLocks noGrp="1"/>
          </p:cNvSpPr>
          <p:nvPr>
            <p:ph type="sldNum" sz="quarter" idx="5"/>
          </p:nvPr>
        </p:nvSpPr>
        <p:spPr/>
        <p:txBody>
          <a:bodyPr/>
          <a:lstStyle/>
          <a:p>
            <a:fld id="{812ECD43-08E5-4945-BC4F-4857758E978F}" type="slidenum">
              <a:rPr lang="nl-NL" smtClean="0"/>
              <a:t>4</a:t>
            </a:fld>
            <a:endParaRPr lang="nl-NL"/>
          </a:p>
        </p:txBody>
      </p:sp>
    </p:spTree>
    <p:extLst>
      <p:ext uri="{BB962C8B-B14F-4D97-AF65-F5344CB8AC3E}">
        <p14:creationId xmlns:p14="http://schemas.microsoft.com/office/powerpoint/2010/main" val="3700227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In this slide you can see the comparison of our target – the A</a:t>
            </a:r>
            <a:r>
              <a:rPr lang="en-GB" baseline="-25000" dirty="0"/>
              <a:t>1</a:t>
            </a:r>
            <a:r>
              <a:rPr lang="en-GB" baseline="0" dirty="0"/>
              <a:t> adenosine receptor, with a similar non-human protein, in this case the A</a:t>
            </a:r>
            <a:r>
              <a:rPr lang="en-GB" baseline="-25000" dirty="0"/>
              <a:t>1</a:t>
            </a:r>
            <a:r>
              <a:rPr lang="en-GB" baseline="0" dirty="0"/>
              <a:t> Adenosine receptor of the Sumatran orangutan, and the human A</a:t>
            </a:r>
            <a:r>
              <a:rPr lang="en-GB" baseline="-25000" dirty="0"/>
              <a:t>3</a:t>
            </a:r>
            <a:r>
              <a:rPr lang="en-GB" baseline="0" dirty="0"/>
              <a:t> adenosine receptor. </a:t>
            </a:r>
          </a:p>
          <a:p>
            <a:r>
              <a:rPr lang="en-GB" baseline="0" dirty="0"/>
              <a:t>In these images, the blue lines indicate a match in amino acids between the different proteins. It is clear by the fact that there are more matches in the human and non-human A</a:t>
            </a:r>
            <a:r>
              <a:rPr lang="en-GB" baseline="-25000" dirty="0"/>
              <a:t>1</a:t>
            </a:r>
            <a:r>
              <a:rPr lang="en-GB" baseline="0" dirty="0"/>
              <a:t>ARs that our target is more similar to the non-human A1AR receptor compared with the human A3 Adenosine receptor. </a:t>
            </a:r>
          </a:p>
          <a:p>
            <a:r>
              <a:rPr lang="en-GB" dirty="0"/>
              <a:t>The similarity between the two A1 AR receptors was 99.1% while the similarity between the human A1 and A3 adenosine receptors was 47.8%</a:t>
            </a:r>
          </a:p>
          <a:p>
            <a:endParaRPr lang="en-GB" dirty="0"/>
          </a:p>
          <a:p>
            <a:endParaRPr lang="en-GB" baseline="0" dirty="0"/>
          </a:p>
          <a:p>
            <a:endParaRPr lang="en-IE" dirty="0"/>
          </a:p>
        </p:txBody>
      </p:sp>
      <p:sp>
        <p:nvSpPr>
          <p:cNvPr id="4" name="Slide Number Placeholder 3"/>
          <p:cNvSpPr>
            <a:spLocks noGrp="1"/>
          </p:cNvSpPr>
          <p:nvPr>
            <p:ph type="sldNum" sz="quarter" idx="5"/>
          </p:nvPr>
        </p:nvSpPr>
        <p:spPr/>
        <p:txBody>
          <a:bodyPr/>
          <a:lstStyle/>
          <a:p>
            <a:fld id="{812ECD43-08E5-4945-BC4F-4857758E978F}" type="slidenum">
              <a:rPr lang="nl-NL" smtClean="0"/>
              <a:t>5</a:t>
            </a:fld>
            <a:endParaRPr lang="nl-NL"/>
          </a:p>
        </p:txBody>
      </p:sp>
    </p:spTree>
    <p:extLst>
      <p:ext uri="{BB962C8B-B14F-4D97-AF65-F5344CB8AC3E}">
        <p14:creationId xmlns:p14="http://schemas.microsoft.com/office/powerpoint/2010/main" val="6198265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We also performed a search for proteins that have a similar 3D structure to the human A1 receptor (PBD code: 5UEN) and found that 7WC4 is very similar. </a:t>
            </a:r>
          </a:p>
          <a:p>
            <a:r>
              <a:rPr lang="en-GB" dirty="0"/>
              <a:t>From the first image we see the two structures superposed onto each other. The blue regions indicate where the amino acid sequences of the proteins match, and the red shows where they are different. The grey parts are showing where the molecules are not at all aligned. </a:t>
            </a:r>
          </a:p>
          <a:p>
            <a:r>
              <a:rPr lang="en-GB" dirty="0"/>
              <a:t>In the second image, we are only looking at the regions of the proteins that have the same sequence alignment. Again the red regions are where the amino acid sequences of the two proteins are </a:t>
            </a:r>
            <a:r>
              <a:rPr lang="en-GB" dirty="0" err="1"/>
              <a:t>differen</a:t>
            </a:r>
            <a:r>
              <a:rPr lang="en-GB" dirty="0"/>
              <a:t> and the blue regions show the areas with the same amino acid sequence. </a:t>
            </a:r>
          </a:p>
          <a:p>
            <a:endParaRPr lang="en-IE" dirty="0"/>
          </a:p>
        </p:txBody>
      </p:sp>
      <p:sp>
        <p:nvSpPr>
          <p:cNvPr id="4" name="Slide Number Placeholder 3"/>
          <p:cNvSpPr>
            <a:spLocks noGrp="1"/>
          </p:cNvSpPr>
          <p:nvPr>
            <p:ph type="sldNum" sz="quarter" idx="5"/>
          </p:nvPr>
        </p:nvSpPr>
        <p:spPr/>
        <p:txBody>
          <a:bodyPr/>
          <a:lstStyle/>
          <a:p>
            <a:fld id="{812ECD43-08E5-4945-BC4F-4857758E978F}" type="slidenum">
              <a:rPr lang="nl-NL" smtClean="0"/>
              <a:t>6</a:t>
            </a:fld>
            <a:endParaRPr lang="nl-NL"/>
          </a:p>
        </p:txBody>
      </p:sp>
    </p:spTree>
    <p:extLst>
      <p:ext uri="{BB962C8B-B14F-4D97-AF65-F5344CB8AC3E}">
        <p14:creationId xmlns:p14="http://schemas.microsoft.com/office/powerpoint/2010/main" val="37950575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brings us to the main point of our project – to design a novel ligand with high affinity for the A</a:t>
            </a:r>
            <a:r>
              <a:rPr lang="en-GB" baseline="-25000" dirty="0"/>
              <a:t>1</a:t>
            </a:r>
            <a:r>
              <a:rPr lang="en-GB" baseline="0" dirty="0"/>
              <a:t> adenosine receptor. </a:t>
            </a:r>
          </a:p>
          <a:p>
            <a:r>
              <a:rPr lang="en-GB" baseline="0" dirty="0"/>
              <a:t>To do this, we first need to look at an existing ligand with high affinity for our target – DU172. </a:t>
            </a:r>
            <a:endParaRPr lang="en-GB" dirty="0"/>
          </a:p>
          <a:p>
            <a:r>
              <a:rPr lang="en-GB" baseline="0" dirty="0"/>
              <a:t>This ligand was recently found to have a very high affinity for the human A</a:t>
            </a:r>
            <a:r>
              <a:rPr lang="en-GB" baseline="-25000" dirty="0"/>
              <a:t>1</a:t>
            </a:r>
            <a:r>
              <a:rPr lang="en-GB" baseline="0" dirty="0"/>
              <a:t> AR receptor (PBD code: 5UEN). DU172 is an A1 adenosine receptor antagonist that co-crystallizes with the receptor at a resolution of 3.2A. </a:t>
            </a:r>
            <a:endParaRPr lang="en-IE" dirty="0"/>
          </a:p>
        </p:txBody>
      </p:sp>
      <p:sp>
        <p:nvSpPr>
          <p:cNvPr id="4" name="Slide Number Placeholder 3"/>
          <p:cNvSpPr>
            <a:spLocks noGrp="1"/>
          </p:cNvSpPr>
          <p:nvPr>
            <p:ph type="sldNum" sz="quarter" idx="5"/>
          </p:nvPr>
        </p:nvSpPr>
        <p:spPr/>
        <p:txBody>
          <a:bodyPr/>
          <a:lstStyle/>
          <a:p>
            <a:fld id="{812ECD43-08E5-4945-BC4F-4857758E978F}" type="slidenum">
              <a:rPr lang="nl-NL" smtClean="0"/>
              <a:t>7</a:t>
            </a:fld>
            <a:endParaRPr lang="nl-NL"/>
          </a:p>
        </p:txBody>
      </p:sp>
    </p:spTree>
    <p:extLst>
      <p:ext uri="{BB962C8B-B14F-4D97-AF65-F5344CB8AC3E}">
        <p14:creationId xmlns:p14="http://schemas.microsoft.com/office/powerpoint/2010/main" val="34600174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a:p>
        </p:txBody>
      </p:sp>
      <p:sp>
        <p:nvSpPr>
          <p:cNvPr id="4" name="Slide Number Placeholder 3"/>
          <p:cNvSpPr>
            <a:spLocks noGrp="1"/>
          </p:cNvSpPr>
          <p:nvPr>
            <p:ph type="sldNum" sz="quarter" idx="5"/>
          </p:nvPr>
        </p:nvSpPr>
        <p:spPr/>
        <p:txBody>
          <a:bodyPr/>
          <a:lstStyle/>
          <a:p>
            <a:fld id="{812ECD43-08E5-4945-BC4F-4857758E978F}" type="slidenum">
              <a:rPr lang="nl-NL" smtClean="0"/>
              <a:t>8</a:t>
            </a:fld>
            <a:endParaRPr lang="nl-NL"/>
          </a:p>
        </p:txBody>
      </p:sp>
    </p:spTree>
    <p:extLst>
      <p:ext uri="{BB962C8B-B14F-4D97-AF65-F5344CB8AC3E}">
        <p14:creationId xmlns:p14="http://schemas.microsoft.com/office/powerpoint/2010/main" val="15799262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latin typeface="Calibri" panose="020F0502020204030204" pitchFamily="34" charset="0"/>
                <a:cs typeface="Calibri" panose="020F0502020204030204" pitchFamily="34" charset="0"/>
              </a:rPr>
              <a:t>N</a:t>
            </a:r>
            <a:r>
              <a:rPr lang="en-GB" baseline="30000" dirty="0">
                <a:latin typeface="Calibri" panose="020F0502020204030204" pitchFamily="34" charset="0"/>
                <a:cs typeface="Calibri" panose="020F0502020204030204" pitchFamily="34" charset="0"/>
              </a:rPr>
              <a:t>6</a:t>
            </a:r>
            <a:r>
              <a:rPr lang="en-GB" baseline="-25000" dirty="0">
                <a:latin typeface="Calibri" panose="020F0502020204030204" pitchFamily="34" charset="0"/>
                <a:cs typeface="Calibri" panose="020F0502020204030204" pitchFamily="34" charset="0"/>
              </a:rPr>
              <a:t> </a:t>
            </a:r>
            <a:r>
              <a:rPr lang="en-GB" dirty="0">
                <a:latin typeface="Calibri" panose="020F0502020204030204" pitchFamily="34" charset="0"/>
                <a:cs typeface="Calibri" panose="020F0502020204030204" pitchFamily="34" charset="0"/>
              </a:rPr>
              <a:t>cycloalkyl substitution has been the most successful and general means of achieving selectivity for the A</a:t>
            </a:r>
            <a:r>
              <a:rPr lang="en-GB" baseline="-25000" dirty="0">
                <a:latin typeface="Calibri" panose="020F0502020204030204" pitchFamily="34" charset="0"/>
                <a:cs typeface="Calibri" panose="020F0502020204030204" pitchFamily="34" charset="0"/>
              </a:rPr>
              <a:t>1</a:t>
            </a:r>
            <a:r>
              <a:rPr lang="en-GB" dirty="0">
                <a:latin typeface="Calibri" panose="020F0502020204030204" pitchFamily="34" charset="0"/>
                <a:cs typeface="Calibri" panose="020F0502020204030204" pitchFamily="34" charset="0"/>
              </a:rPr>
              <a:t>AR </a:t>
            </a:r>
            <a:r>
              <a:rPr kumimoji="0" lang="en-IE" altLang="en-US" sz="1200" b="0" i="0" u="none" strike="noStrike" cap="none" normalizeH="0" baseline="0" dirty="0">
                <a:ln>
                  <a:noFill/>
                </a:ln>
                <a:effectLst/>
                <a:latin typeface="Calibri" panose="020F0502020204030204" pitchFamily="34" charset="0"/>
                <a:ea typeface="Times New Roman" panose="02020603050405020304" pitchFamily="18" charset="0"/>
                <a:cs typeface="Calibri" panose="020F0502020204030204" pitchFamily="34" charset="0"/>
              </a:rPr>
              <a:t>(Müller &amp; Jacobson, 2011). </a:t>
            </a:r>
          </a:p>
          <a:p>
            <a:r>
              <a:rPr kumimoji="0" lang="en-GB" altLang="en-US" b="0" i="0" u="none" strike="noStrike" cap="none" normalizeH="0" baseline="0" dirty="0">
                <a:ln>
                  <a:noFill/>
                </a:ln>
                <a:effectLst/>
                <a:latin typeface="Calibri" panose="020F0502020204030204" pitchFamily="34" charset="0"/>
                <a:cs typeface="Calibri" panose="020F0502020204030204" pitchFamily="34" charset="0"/>
              </a:rPr>
              <a:t>Most of the useful analogues are modified in the N6- or 2-position of the adenine moiety and in the 3′-, 4′- or 5′-position of the ribose moiety (Jacobson &amp;Gao, 2006).</a:t>
            </a:r>
            <a:endParaRPr kumimoji="0" lang="en-IE" altLang="en-US" b="0" i="0" u="none" strike="noStrike" cap="none" normalizeH="0" baseline="0" dirty="0">
              <a:ln>
                <a:noFill/>
              </a:ln>
              <a:effectLst/>
              <a:latin typeface="Calibri" panose="020F0502020204030204" pitchFamily="34" charset="0"/>
              <a:cs typeface="Calibri" panose="020F0502020204030204" pitchFamily="34" charset="0"/>
            </a:endParaRPr>
          </a:p>
          <a:p>
            <a:endParaRPr lang="en-IE" dirty="0"/>
          </a:p>
        </p:txBody>
      </p:sp>
      <p:sp>
        <p:nvSpPr>
          <p:cNvPr id="4" name="Slide Number Placeholder 3"/>
          <p:cNvSpPr>
            <a:spLocks noGrp="1"/>
          </p:cNvSpPr>
          <p:nvPr>
            <p:ph type="sldNum" sz="quarter" idx="5"/>
          </p:nvPr>
        </p:nvSpPr>
        <p:spPr/>
        <p:txBody>
          <a:bodyPr/>
          <a:lstStyle/>
          <a:p>
            <a:fld id="{812ECD43-08E5-4945-BC4F-4857758E978F}" type="slidenum">
              <a:rPr lang="nl-NL" smtClean="0"/>
              <a:t>9</a:t>
            </a:fld>
            <a:endParaRPr lang="nl-NL"/>
          </a:p>
        </p:txBody>
      </p:sp>
    </p:spTree>
    <p:extLst>
      <p:ext uri="{BB962C8B-B14F-4D97-AF65-F5344CB8AC3E}">
        <p14:creationId xmlns:p14="http://schemas.microsoft.com/office/powerpoint/2010/main" val="124770465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image" Target="../media/image1.emf"/><Relationship Id="rId1" Type="http://schemas.openxmlformats.org/officeDocument/2006/relationships/slideMaster" Target="../slideMasters/slideMaster1.xml"/><Relationship Id="rId4" Type="http://schemas.openxmlformats.org/officeDocument/2006/relationships/image" Target="../media/image2.jpe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el dia">
    <p:spTree>
      <p:nvGrpSpPr>
        <p:cNvPr id="1" name=""/>
        <p:cNvGrpSpPr/>
        <p:nvPr/>
      </p:nvGrpSpPr>
      <p:grpSpPr>
        <a:xfrm>
          <a:off x="0" y="0"/>
          <a:ext cx="0" cy="0"/>
          <a:chOff x="0" y="0"/>
          <a:chExt cx="0" cy="0"/>
        </a:xfrm>
      </p:grpSpPr>
      <p:sp>
        <p:nvSpPr>
          <p:cNvPr id="7" name="Tijdelijke aanduiding voor tekst 5"/>
          <p:cNvSpPr>
            <a:spLocks noGrp="1"/>
          </p:cNvSpPr>
          <p:nvPr>
            <p:ph type="body" sz="quarter" idx="13" hasCustomPrompt="1"/>
          </p:nvPr>
        </p:nvSpPr>
        <p:spPr>
          <a:xfrm>
            <a:off x="2" y="0"/>
            <a:ext cx="12198349" cy="4521941"/>
          </a:xfrm>
          <a:solidFill>
            <a:srgbClr val="F46E32"/>
          </a:solidFill>
        </p:spPr>
        <p:txBody>
          <a:bodyPr>
            <a:normAutofit/>
          </a:bodyPr>
          <a:lstStyle>
            <a:lvl1pPr marL="0" indent="0">
              <a:buNone/>
              <a:defRPr sz="100">
                <a:solidFill>
                  <a:schemeClr val="bg2"/>
                </a:solidFill>
              </a:defRPr>
            </a:lvl1pPr>
          </a:lstStyle>
          <a:p>
            <a:pPr lvl="0"/>
            <a:r>
              <a:rPr lang="nl-NL"/>
              <a:t>..</a:t>
            </a:r>
          </a:p>
        </p:txBody>
      </p:sp>
      <p:sp>
        <p:nvSpPr>
          <p:cNvPr id="6" name="Tijdelijke aanduiding voor tekst 5"/>
          <p:cNvSpPr>
            <a:spLocks noGrp="1"/>
          </p:cNvSpPr>
          <p:nvPr>
            <p:ph type="body" sz="quarter" idx="12" hasCustomPrompt="1"/>
          </p:nvPr>
        </p:nvSpPr>
        <p:spPr>
          <a:xfrm>
            <a:off x="1" y="1"/>
            <a:ext cx="12198350" cy="3719335"/>
          </a:xfrm>
          <a:solidFill>
            <a:schemeClr val="bg2"/>
          </a:solidFill>
        </p:spPr>
        <p:txBody>
          <a:bodyPr>
            <a:normAutofit/>
          </a:bodyPr>
          <a:lstStyle>
            <a:lvl1pPr marL="0" indent="0">
              <a:buNone/>
              <a:defRPr sz="100">
                <a:solidFill>
                  <a:schemeClr val="bg2"/>
                </a:solidFill>
              </a:defRPr>
            </a:lvl1pPr>
          </a:lstStyle>
          <a:p>
            <a:pPr lvl="0"/>
            <a:r>
              <a:rPr lang="nl-NL"/>
              <a:t>..</a:t>
            </a:r>
          </a:p>
        </p:txBody>
      </p:sp>
      <p:sp>
        <p:nvSpPr>
          <p:cNvPr id="2" name="Titel 1"/>
          <p:cNvSpPr>
            <a:spLocks noGrp="1"/>
          </p:cNvSpPr>
          <p:nvPr>
            <p:ph type="title" hasCustomPrompt="1"/>
          </p:nvPr>
        </p:nvSpPr>
        <p:spPr>
          <a:xfrm>
            <a:off x="1511300" y="1052736"/>
            <a:ext cx="10298858" cy="1656184"/>
          </a:xfrm>
        </p:spPr>
        <p:txBody>
          <a:bodyPr/>
          <a:lstStyle>
            <a:lvl1pPr algn="l">
              <a:defRPr sz="5400">
                <a:solidFill>
                  <a:schemeClr val="bg1"/>
                </a:solidFill>
              </a:defRPr>
            </a:lvl1pPr>
          </a:lstStyle>
          <a:p>
            <a:r>
              <a:rPr lang="nl-NL"/>
              <a:t>Titel</a:t>
            </a:r>
          </a:p>
        </p:txBody>
      </p:sp>
      <p:sp>
        <p:nvSpPr>
          <p:cNvPr id="20" name="Tijdelijke aanduiding voor tekst 19"/>
          <p:cNvSpPr>
            <a:spLocks noGrp="1"/>
          </p:cNvSpPr>
          <p:nvPr>
            <p:ph type="body" sz="quarter" idx="14" hasCustomPrompt="1"/>
          </p:nvPr>
        </p:nvSpPr>
        <p:spPr>
          <a:xfrm>
            <a:off x="1511300" y="3934610"/>
            <a:ext cx="5828311" cy="393700"/>
          </a:xfrm>
        </p:spPr>
        <p:txBody>
          <a:bodyPr anchor="ctr">
            <a:normAutofit/>
          </a:bodyPr>
          <a:lstStyle>
            <a:lvl1pPr marL="0" indent="0">
              <a:buNone/>
              <a:defRPr sz="2400">
                <a:solidFill>
                  <a:schemeClr val="bg1"/>
                </a:solidFill>
              </a:defRPr>
            </a:lvl1pPr>
          </a:lstStyle>
          <a:p>
            <a:pPr lvl="0"/>
            <a:r>
              <a:rPr lang="nl-NL"/>
              <a:t>Subtitel presentatie</a:t>
            </a:r>
          </a:p>
        </p:txBody>
      </p:sp>
      <p:pic>
        <p:nvPicPr>
          <p:cNvPr id="21" name="Picture 71" descr="Logo-UniversiteitLeiden-CMYK_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914599" y="5048861"/>
            <a:ext cx="2673350" cy="1133475"/>
          </a:xfrm>
          <a:prstGeom prst="rect">
            <a:avLst/>
          </a:prstGeom>
          <a:noFill/>
          <a:extLst>
            <a:ext uri="{909E8E84-426E-40dd-AFC4-6F175D3DCCD1}">
              <a14:hiddenFill xmlns="" xmlns:a14="http://schemas.microsoft.com/office/drawing/2010/main">
                <a:solidFill>
                  <a:srgbClr val="FFFFFF"/>
                </a:solidFill>
              </a14:hiddenFill>
            </a:ext>
          </a:extLst>
        </p:spPr>
      </p:pic>
      <p:sp>
        <p:nvSpPr>
          <p:cNvPr id="8" name="Tijdelijke aanduiding voor datum 3"/>
          <p:cNvSpPr>
            <a:spLocks noGrp="1"/>
          </p:cNvSpPr>
          <p:nvPr>
            <p:ph type="dt" sz="half" idx="2"/>
          </p:nvPr>
        </p:nvSpPr>
        <p:spPr>
          <a:xfrm>
            <a:off x="7467327" y="3934684"/>
            <a:ext cx="4326359" cy="394127"/>
          </a:xfrm>
          <a:prstGeom prst="rect">
            <a:avLst/>
          </a:prstGeom>
        </p:spPr>
        <p:txBody>
          <a:bodyPr vert="horz" lIns="0" tIns="0" rIns="0" bIns="0" rtlCol="0" anchor="ctr"/>
          <a:lstStyle>
            <a:lvl1pPr algn="r">
              <a:defRPr sz="2400">
                <a:solidFill>
                  <a:schemeClr val="bg1"/>
                </a:solidFill>
              </a:defRPr>
            </a:lvl1pPr>
          </a:lstStyle>
          <a:p>
            <a:endParaRPr lang="nl-NL"/>
          </a:p>
        </p:txBody>
      </p:sp>
      <p:pic>
        <p:nvPicPr>
          <p:cNvPr id="9" name="Picture 8">
            <a:extLst>
              <a:ext uri="{FF2B5EF4-FFF2-40B4-BE49-F238E27FC236}">
                <a16:creationId xmlns:a16="http://schemas.microsoft.com/office/drawing/2014/main" id="{4DFC9AF7-5AEE-DF4E-8CA5-D3BA61A8AB2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8403431" y="5167791"/>
            <a:ext cx="2673350" cy="813770"/>
          </a:xfrm>
          <a:prstGeom prst="rect">
            <a:avLst/>
          </a:prstGeom>
        </p:spPr>
      </p:pic>
    </p:spTree>
    <p:extLst>
      <p:ext uri="{BB962C8B-B14F-4D97-AF65-F5344CB8AC3E}">
        <p14:creationId xmlns:p14="http://schemas.microsoft.com/office/powerpoint/2010/main" val="1036379758"/>
      </p:ext>
    </p:extLst>
  </p:cSld>
  <p:clrMapOvr>
    <a:masterClrMapping/>
  </p:clrMapOvr>
  <p:transition spd="med">
    <p:pull/>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Beeld 100%">
    <p:spTree>
      <p:nvGrpSpPr>
        <p:cNvPr id="1" name=""/>
        <p:cNvGrpSpPr/>
        <p:nvPr/>
      </p:nvGrpSpPr>
      <p:grpSpPr>
        <a:xfrm>
          <a:off x="0" y="0"/>
          <a:ext cx="0" cy="0"/>
          <a:chOff x="0" y="0"/>
          <a:chExt cx="0" cy="0"/>
        </a:xfrm>
      </p:grpSpPr>
      <p:sp>
        <p:nvSpPr>
          <p:cNvPr id="13" name="Tijdelijke aanduiding voor tekst 5">
            <a:extLst>
              <a:ext uri="{FF2B5EF4-FFF2-40B4-BE49-F238E27FC236}">
                <a16:creationId xmlns:a16="http://schemas.microsoft.com/office/drawing/2014/main" id="{63876220-64FF-1542-B612-D7D212A58FD2}"/>
              </a:ext>
            </a:extLst>
          </p:cNvPr>
          <p:cNvSpPr>
            <a:spLocks noGrp="1"/>
          </p:cNvSpPr>
          <p:nvPr>
            <p:ph type="body" sz="quarter" idx="12" hasCustomPrompt="1"/>
          </p:nvPr>
        </p:nvSpPr>
        <p:spPr>
          <a:xfrm>
            <a:off x="1" y="1"/>
            <a:ext cx="12198350" cy="864095"/>
          </a:xfrm>
          <a:solidFill>
            <a:schemeClr val="bg2"/>
          </a:solidFill>
        </p:spPr>
        <p:txBody>
          <a:bodyPr>
            <a:normAutofit/>
          </a:bodyPr>
          <a:lstStyle>
            <a:lvl1pPr marL="0" indent="0">
              <a:buNone/>
              <a:defRPr sz="100">
                <a:solidFill>
                  <a:schemeClr val="bg2"/>
                </a:solidFill>
              </a:defRPr>
            </a:lvl1pPr>
          </a:lstStyle>
          <a:p>
            <a:pPr lvl="0"/>
            <a:r>
              <a:rPr lang="nl-NL"/>
              <a:t>..</a:t>
            </a:r>
          </a:p>
        </p:txBody>
      </p:sp>
      <p:sp>
        <p:nvSpPr>
          <p:cNvPr id="2" name="Titel 1"/>
          <p:cNvSpPr>
            <a:spLocks noGrp="1"/>
          </p:cNvSpPr>
          <p:nvPr>
            <p:ph type="title" hasCustomPrompt="1"/>
          </p:nvPr>
        </p:nvSpPr>
        <p:spPr>
          <a:xfrm>
            <a:off x="338535" y="227481"/>
            <a:ext cx="11389024" cy="432048"/>
          </a:xfrm>
        </p:spPr>
        <p:txBody>
          <a:bodyPr/>
          <a:lstStyle>
            <a:lvl1pPr>
              <a:defRPr>
                <a:solidFill>
                  <a:schemeClr val="bg1"/>
                </a:solidFill>
              </a:defRPr>
            </a:lvl1pPr>
          </a:lstStyle>
          <a:p>
            <a:r>
              <a:rPr lang="nl-NL"/>
              <a:t>Titel</a:t>
            </a:r>
          </a:p>
        </p:txBody>
      </p:sp>
      <p:grpSp>
        <p:nvGrpSpPr>
          <p:cNvPr id="7" name="Grid" hidden="1"/>
          <p:cNvGrpSpPr/>
          <p:nvPr userDrawn="1"/>
        </p:nvGrpSpPr>
        <p:grpSpPr>
          <a:xfrm>
            <a:off x="-2" y="-1"/>
            <a:ext cx="12198353" cy="6858003"/>
            <a:chOff x="-2" y="-1"/>
            <a:chExt cx="12198353" cy="6858003"/>
          </a:xfrm>
        </p:grpSpPr>
        <p:sp>
          <p:nvSpPr>
            <p:cNvPr id="8" name="Rechthoek 7"/>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0" name="Rechthoek 9"/>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1" name="Rechthoek 10"/>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
        <p:nvSpPr>
          <p:cNvPr id="4" name="Text Placeholder 3">
            <a:extLst>
              <a:ext uri="{FF2B5EF4-FFF2-40B4-BE49-F238E27FC236}">
                <a16:creationId xmlns:a16="http://schemas.microsoft.com/office/drawing/2014/main" id="{6D5211DD-4D43-7042-8928-6B823CF92464}"/>
              </a:ext>
            </a:extLst>
          </p:cNvPr>
          <p:cNvSpPr>
            <a:spLocks noGrp="1"/>
          </p:cNvSpPr>
          <p:nvPr>
            <p:ph type="body" sz="quarter" idx="13"/>
          </p:nvPr>
        </p:nvSpPr>
        <p:spPr>
          <a:xfrm>
            <a:off x="489063" y="1424236"/>
            <a:ext cx="11370752" cy="4165004"/>
          </a:xfrm>
        </p:spPr>
        <p:txBody>
          <a:bodyPr/>
          <a:lstStyle/>
          <a:p>
            <a:pPr lvl="0"/>
            <a:r>
              <a:rPr lang="en-GB"/>
              <a:t>Click to edit Master text styles</a:t>
            </a:r>
          </a:p>
          <a:p>
            <a:pPr lvl="1"/>
            <a:r>
              <a:rPr lang="en-GB"/>
              <a:t>Second level</a:t>
            </a:r>
          </a:p>
        </p:txBody>
      </p:sp>
      <p:pic>
        <p:nvPicPr>
          <p:cNvPr id="15" name="Picture 71" descr="Logo-UniversiteitLeiden-CMYK_2">
            <a:extLst>
              <a:ext uri="{FF2B5EF4-FFF2-40B4-BE49-F238E27FC236}">
                <a16:creationId xmlns:a16="http://schemas.microsoft.com/office/drawing/2014/main" id="{0F88568B-0740-E54E-8D95-87C3C5AAFE4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291011" y="6114808"/>
            <a:ext cx="1216326" cy="515711"/>
          </a:xfrm>
          <a:prstGeom prst="rect">
            <a:avLst/>
          </a:prstGeom>
          <a:noFill/>
          <a:extLst>
            <a:ext uri="{909E8E84-426E-40dd-AFC4-6F175D3DCCD1}">
              <a14:hiddenFill xmlns=""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A8055BDB-513E-3A4D-B735-31EDA6C90D4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266585" y="6130532"/>
            <a:ext cx="1593230" cy="484981"/>
          </a:xfrm>
          <a:prstGeom prst="rect">
            <a:avLst/>
          </a:prstGeom>
        </p:spPr>
      </p:pic>
    </p:spTree>
    <p:extLst>
      <p:ext uri="{BB962C8B-B14F-4D97-AF65-F5344CB8AC3E}">
        <p14:creationId xmlns:p14="http://schemas.microsoft.com/office/powerpoint/2010/main" val="3929258224"/>
      </p:ext>
    </p:extLst>
  </p:cSld>
  <p:clrMapOvr>
    <a:masterClrMapping/>
  </p:clrMapOvr>
  <p:transition spd="med">
    <p:pull/>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fsluiting">
    <p:spTree>
      <p:nvGrpSpPr>
        <p:cNvPr id="1" name=""/>
        <p:cNvGrpSpPr/>
        <p:nvPr/>
      </p:nvGrpSpPr>
      <p:grpSpPr>
        <a:xfrm>
          <a:off x="0" y="0"/>
          <a:ext cx="0" cy="0"/>
          <a:chOff x="0" y="0"/>
          <a:chExt cx="0" cy="0"/>
        </a:xfrm>
      </p:grpSpPr>
      <p:sp>
        <p:nvSpPr>
          <p:cNvPr id="6" name="Tijdelijke aanduiding voor tekst 5"/>
          <p:cNvSpPr>
            <a:spLocks noGrp="1"/>
          </p:cNvSpPr>
          <p:nvPr>
            <p:ph type="body" sz="quarter" idx="12" hasCustomPrompt="1"/>
          </p:nvPr>
        </p:nvSpPr>
        <p:spPr>
          <a:xfrm>
            <a:off x="1" y="1"/>
            <a:ext cx="12198350" cy="4521939"/>
          </a:xfrm>
          <a:solidFill>
            <a:schemeClr val="bg2"/>
          </a:solidFill>
        </p:spPr>
        <p:txBody>
          <a:bodyPr>
            <a:normAutofit/>
          </a:bodyPr>
          <a:lstStyle>
            <a:lvl1pPr marL="0" indent="0">
              <a:buNone/>
              <a:defRPr sz="100">
                <a:solidFill>
                  <a:schemeClr val="bg2"/>
                </a:solidFill>
              </a:defRPr>
            </a:lvl1pPr>
          </a:lstStyle>
          <a:p>
            <a:pPr lvl="0"/>
            <a:r>
              <a:rPr lang="nl-NL"/>
              <a:t>..</a:t>
            </a:r>
          </a:p>
        </p:txBody>
      </p:sp>
      <p:sp>
        <p:nvSpPr>
          <p:cNvPr id="2" name="Titel 1"/>
          <p:cNvSpPr>
            <a:spLocks noGrp="1"/>
          </p:cNvSpPr>
          <p:nvPr>
            <p:ph type="title" hasCustomPrompt="1"/>
          </p:nvPr>
        </p:nvSpPr>
        <p:spPr>
          <a:xfrm>
            <a:off x="1511300" y="1052736"/>
            <a:ext cx="10298858" cy="1656184"/>
          </a:xfrm>
        </p:spPr>
        <p:txBody>
          <a:bodyPr/>
          <a:lstStyle>
            <a:lvl1pPr algn="l">
              <a:defRPr sz="5400">
                <a:solidFill>
                  <a:schemeClr val="bg1"/>
                </a:solidFill>
              </a:defRPr>
            </a:lvl1pPr>
          </a:lstStyle>
          <a:p>
            <a:r>
              <a:rPr lang="nl-NL"/>
              <a:t>Titel afsluiting</a:t>
            </a:r>
          </a:p>
        </p:txBody>
      </p:sp>
      <p:pic>
        <p:nvPicPr>
          <p:cNvPr id="21" name="Picture 71" descr="Logo-UniversiteitLeiden-CMYK_2"/>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421286" y="4926605"/>
            <a:ext cx="2673350" cy="1133475"/>
          </a:xfrm>
          <a:prstGeom prst="rect">
            <a:avLst/>
          </a:prstGeom>
          <a:noFill/>
          <a:extLst>
            <a:ext uri="{909E8E84-426E-40dd-AFC4-6F175D3DCCD1}">
              <a14:hiddenFill xmlns="" xmlns:a14="http://schemas.microsoft.com/office/drawing/2010/main">
                <a:solidFill>
                  <a:srgbClr val="FFFFFF"/>
                </a:solidFill>
              </a14:hiddenFill>
            </a:ext>
          </a:extLst>
        </p:spPr>
      </p:pic>
      <p:pic>
        <p:nvPicPr>
          <p:cNvPr id="4" name="Afbeelding 3"/>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512000" y="6543376"/>
            <a:ext cx="2846250" cy="270000"/>
          </a:xfrm>
          <a:prstGeom prst="rect">
            <a:avLst/>
          </a:prstGeom>
        </p:spPr>
      </p:pic>
      <p:pic>
        <p:nvPicPr>
          <p:cNvPr id="7" name="Picture 6">
            <a:extLst>
              <a:ext uri="{FF2B5EF4-FFF2-40B4-BE49-F238E27FC236}">
                <a16:creationId xmlns:a16="http://schemas.microsoft.com/office/drawing/2014/main" id="{704ABE23-CAF6-F44A-9D2F-FC37762FAD9D}"/>
              </a:ext>
            </a:extLst>
          </p:cNvPr>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8403431" y="5167791"/>
            <a:ext cx="2673350" cy="813770"/>
          </a:xfrm>
          <a:prstGeom prst="rect">
            <a:avLst/>
          </a:prstGeom>
        </p:spPr>
      </p:pic>
    </p:spTree>
    <p:extLst>
      <p:ext uri="{BB962C8B-B14F-4D97-AF65-F5344CB8AC3E}">
        <p14:creationId xmlns:p14="http://schemas.microsoft.com/office/powerpoint/2010/main" val="1239628803"/>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childTnLst>
                                </p:cTn>
                              </p:par>
                              <p:par>
                                <p:cTn id="8" presetID="2" presetClass="entr" presetSubtype="1" decel="100000" fill="hold" grpId="0" nodeType="withEffect">
                                  <p:stCondLst>
                                    <p:cond delay="250"/>
                                  </p:stCondLst>
                                  <p:childTnLst>
                                    <p:set>
                                      <p:cBhvr>
                                        <p:cTn id="9" dur="1" fill="hold">
                                          <p:stCondLst>
                                            <p:cond delay="0"/>
                                          </p:stCondLst>
                                        </p:cTn>
                                        <p:tgtEl>
                                          <p:spTgt spid="6">
                                            <p:bg/>
                                          </p:spTgt>
                                        </p:tgtEl>
                                        <p:attrNameLst>
                                          <p:attrName>style.visibility</p:attrName>
                                        </p:attrNameLst>
                                      </p:cBhvr>
                                      <p:to>
                                        <p:strVal val="visible"/>
                                      </p:to>
                                    </p:set>
                                    <p:anim calcmode="lin" valueType="num">
                                      <p:cBhvr additive="base">
                                        <p:cTn id="10" dur="1000" fill="hold"/>
                                        <p:tgtEl>
                                          <p:spTgt spid="6">
                                            <p:bg/>
                                          </p:spTgt>
                                        </p:tgtEl>
                                        <p:attrNameLst>
                                          <p:attrName>ppt_x</p:attrName>
                                        </p:attrNameLst>
                                      </p:cBhvr>
                                      <p:tavLst>
                                        <p:tav tm="0">
                                          <p:val>
                                            <p:strVal val="#ppt_x"/>
                                          </p:val>
                                        </p:tav>
                                        <p:tav tm="100000">
                                          <p:val>
                                            <p:strVal val="#ppt_x"/>
                                          </p:val>
                                        </p:tav>
                                      </p:tavLst>
                                    </p:anim>
                                    <p:anim calcmode="lin" valueType="num">
                                      <p:cBhvr additive="base">
                                        <p:cTn id="11" dur="1000" fill="hold"/>
                                        <p:tgtEl>
                                          <p:spTgt spid="6">
                                            <p:bg/>
                                          </p:spTgt>
                                        </p:tgtEl>
                                        <p:attrNameLst>
                                          <p:attrName>ppt_y</p:attrName>
                                        </p:attrNameLst>
                                      </p:cBhvr>
                                      <p:tavLst>
                                        <p:tav tm="0">
                                          <p:val>
                                            <p:strVal val="0-#ppt_h/2"/>
                                          </p:val>
                                        </p:tav>
                                        <p:tav tm="100000">
                                          <p:val>
                                            <p:strVal val="#ppt_y"/>
                                          </p:val>
                                        </p:tav>
                                      </p:tavLst>
                                    </p:anim>
                                  </p:childTnLst>
                                </p:cTn>
                              </p:par>
                              <p:par>
                                <p:cTn id="12" presetID="2" presetClass="entr" presetSubtype="1" decel="100000" fill="hold" grpId="0" nodeType="withEffect">
                                  <p:stCondLst>
                                    <p:cond delay="250"/>
                                  </p:stCondLst>
                                  <p:childTnLst>
                                    <p:set>
                                      <p:cBhvr>
                                        <p:cTn id="13" dur="1" fill="hold">
                                          <p:stCondLst>
                                            <p:cond delay="0"/>
                                          </p:stCondLst>
                                        </p:cTn>
                                        <p:tgtEl>
                                          <p:spTgt spid="6">
                                            <p:txEl>
                                              <p:pRg st="0" end="0"/>
                                            </p:txEl>
                                          </p:spTgt>
                                        </p:tgtEl>
                                        <p:attrNameLst>
                                          <p:attrName>style.visibility</p:attrName>
                                        </p:attrNameLst>
                                      </p:cBhvr>
                                      <p:to>
                                        <p:strVal val="visible"/>
                                      </p:to>
                                    </p:set>
                                    <p:anim calcmode="lin" valueType="num">
                                      <p:cBhvr additive="base">
                                        <p:cTn id="14" dur="10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15" dur="1000" fill="hold"/>
                                        <p:tgtEl>
                                          <p:spTgt spid="6">
                                            <p:txEl>
                                              <p:pRg st="0" end="0"/>
                                            </p:txEl>
                                          </p:spTgt>
                                        </p:tgtEl>
                                        <p:attrNameLst>
                                          <p:attrName>ppt_y</p:attrName>
                                        </p:attrNameLst>
                                      </p:cBhvr>
                                      <p:tavLst>
                                        <p:tav tm="0">
                                          <p:val>
                                            <p:strVal val="0-#ppt_h/2"/>
                                          </p:val>
                                        </p:tav>
                                        <p:tav tm="100000">
                                          <p:val>
                                            <p:strVal val="#ppt_y"/>
                                          </p:val>
                                        </p:tav>
                                      </p:tavLst>
                                    </p:anim>
                                  </p:childTnLst>
                                </p:cTn>
                              </p:par>
                              <p:par>
                                <p:cTn id="16" presetID="10" presetClass="entr" presetSubtype="0" fill="hold" nodeType="withEffect">
                                  <p:stCondLst>
                                    <p:cond delay="1500"/>
                                  </p:stCondLst>
                                  <p:childTnLst>
                                    <p:set>
                                      <p:cBhvr>
                                        <p:cTn id="17" dur="1" fill="hold">
                                          <p:stCondLst>
                                            <p:cond delay="0"/>
                                          </p:stCondLst>
                                        </p:cTn>
                                        <p:tgtEl>
                                          <p:spTgt spid="21"/>
                                        </p:tgtEl>
                                        <p:attrNameLst>
                                          <p:attrName>style.visibility</p:attrName>
                                        </p:attrNameLst>
                                      </p:cBhvr>
                                      <p:to>
                                        <p:strVal val="visible"/>
                                      </p:to>
                                    </p:set>
                                    <p:animEffect transition="in" filter="fade">
                                      <p:cBhvr>
                                        <p:cTn id="18" dur="75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p" animBg="1">
        <p:tmplLst>
          <p:tmpl>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 lvl="1">
            <p:tnLst>
              <p:par>
                <p:cTn presetID="2" presetClass="entr" presetSubtype="1" decel="100000" fill="hold" nodeType="withEffect">
                  <p:stCondLst>
                    <p:cond delay="250"/>
                  </p:stCondLst>
                  <p:childTnLst>
                    <p:set>
                      <p:cBhvr>
                        <p:cTn dur="1" fill="hold">
                          <p:stCondLst>
                            <p:cond delay="0"/>
                          </p:stCondLst>
                        </p:cTn>
                        <p:tgtEl>
                          <p:spTgt spid="6"/>
                        </p:tgtEl>
                        <p:attrNameLst>
                          <p:attrName>style.visibility</p:attrName>
                        </p:attrNameLst>
                      </p:cBhvr>
                      <p:to>
                        <p:strVal val="visible"/>
                      </p:to>
                    </p:set>
                    <p:anim calcmode="lin" valueType="num">
                      <p:cBhvr additive="base">
                        <p:cTn dur="1000" fill="hold"/>
                        <p:tgtEl>
                          <p:spTgt spid="6"/>
                        </p:tgtEl>
                        <p:attrNameLst>
                          <p:attrName>ppt_x</p:attrName>
                        </p:attrNameLst>
                      </p:cBhvr>
                      <p:tavLst>
                        <p:tav tm="0">
                          <p:val>
                            <p:strVal val="#ppt_x"/>
                          </p:val>
                        </p:tav>
                        <p:tav tm="100000">
                          <p:val>
                            <p:strVal val="#ppt_x"/>
                          </p:val>
                        </p:tav>
                      </p:tavLst>
                    </p:anim>
                    <p:anim calcmode="lin" valueType="num">
                      <p:cBhvr additive="base">
                        <p:cTn dur="1000" fill="hold"/>
                        <p:tgtEl>
                          <p:spTgt spid="6"/>
                        </p:tgtEl>
                        <p:attrNameLst>
                          <p:attrName>ppt_y</p:attrName>
                        </p:attrNameLst>
                      </p:cBhvr>
                      <p:tavLst>
                        <p:tav tm="0">
                          <p:val>
                            <p:strVal val="0-#ppt_h/2"/>
                          </p:val>
                        </p:tav>
                        <p:tav tm="100000">
                          <p:val>
                            <p:strVal val="#ppt_y"/>
                          </p:val>
                        </p:tav>
                      </p:tavLst>
                    </p:anim>
                  </p:childTnLst>
                </p:cTn>
              </p:par>
            </p:tnLst>
          </p:tmpl>
        </p:tmplLst>
      </p:bldP>
      <p:bldP spid="2" grpId="0"/>
    </p:bldLst>
  </p:timing>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jdelijke aanduiding voor titel 1"/>
          <p:cNvSpPr>
            <a:spLocks noGrp="1"/>
          </p:cNvSpPr>
          <p:nvPr>
            <p:ph type="title"/>
          </p:nvPr>
        </p:nvSpPr>
        <p:spPr>
          <a:xfrm>
            <a:off x="404662" y="404664"/>
            <a:ext cx="11389024" cy="432048"/>
          </a:xfrm>
          <a:prstGeom prst="rect">
            <a:avLst/>
          </a:prstGeom>
        </p:spPr>
        <p:txBody>
          <a:bodyPr vert="horz" lIns="0" tIns="0" rIns="0" bIns="0" rtlCol="0" anchor="ctr">
            <a:noAutofit/>
          </a:bodyPr>
          <a:lstStyle/>
          <a:p>
            <a:r>
              <a:rPr lang="nl-NL"/>
              <a:t>Titel</a:t>
            </a:r>
          </a:p>
        </p:txBody>
      </p:sp>
      <p:sp>
        <p:nvSpPr>
          <p:cNvPr id="3" name="Tijdelijke aanduiding voor tekst 2"/>
          <p:cNvSpPr>
            <a:spLocks noGrp="1"/>
          </p:cNvSpPr>
          <p:nvPr>
            <p:ph type="body" idx="1"/>
          </p:nvPr>
        </p:nvSpPr>
        <p:spPr>
          <a:xfrm>
            <a:off x="404662" y="1252836"/>
            <a:ext cx="11389023" cy="4795836"/>
          </a:xfrm>
          <a:prstGeom prst="rect">
            <a:avLst/>
          </a:prstGeom>
        </p:spPr>
        <p:txBody>
          <a:bodyPr vert="horz" lIns="0" tIns="0" rIns="0" bIns="0" rtlCol="0">
            <a:normAutofit/>
          </a:bodyPr>
          <a:lstStyle/>
          <a:p>
            <a:pPr lvl="0"/>
            <a:r>
              <a:rPr lang="nl-NL" err="1"/>
              <a:t>Bullet</a:t>
            </a:r>
            <a:endParaRPr lang="nl-NL"/>
          </a:p>
          <a:p>
            <a:pPr lvl="1"/>
            <a:r>
              <a:rPr lang="nl-NL"/>
              <a:t>Sub-</a:t>
            </a:r>
            <a:r>
              <a:rPr lang="nl-NL" err="1"/>
              <a:t>bullet</a:t>
            </a:r>
            <a:endParaRPr lang="nl-NL"/>
          </a:p>
          <a:p>
            <a:pPr lvl="2"/>
            <a:r>
              <a:rPr lang="nl-NL"/>
              <a:t>Leestekst</a:t>
            </a:r>
          </a:p>
          <a:p>
            <a:pPr lvl="3"/>
            <a:r>
              <a:rPr lang="nl-NL"/>
              <a:t>Kopje donker blauw</a:t>
            </a:r>
          </a:p>
          <a:p>
            <a:pPr lvl="4"/>
            <a:r>
              <a:rPr lang="nl-NL"/>
              <a:t>Kopje goud</a:t>
            </a:r>
          </a:p>
        </p:txBody>
      </p:sp>
      <p:grpSp>
        <p:nvGrpSpPr>
          <p:cNvPr id="11" name="Grid" hidden="1"/>
          <p:cNvGrpSpPr/>
          <p:nvPr/>
        </p:nvGrpSpPr>
        <p:grpSpPr>
          <a:xfrm>
            <a:off x="-2" y="-1"/>
            <a:ext cx="12198353" cy="6858003"/>
            <a:chOff x="-2" y="-1"/>
            <a:chExt cx="12198353" cy="6858003"/>
          </a:xfrm>
        </p:grpSpPr>
        <p:sp>
          <p:nvSpPr>
            <p:cNvPr id="7" name="Rechthoek 6"/>
            <p:cNvSpPr/>
            <p:nvPr userDrawn="1"/>
          </p:nvSpPr>
          <p:spPr bwMode="auto">
            <a:xfrm>
              <a:off x="0" y="0"/>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8" name="Rechthoek 7"/>
            <p:cNvSpPr/>
            <p:nvPr userDrawn="1"/>
          </p:nvSpPr>
          <p:spPr bwMode="auto">
            <a:xfrm rot="5400000">
              <a:off x="-3226672"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9" name="Rechthoek 8"/>
            <p:cNvSpPr/>
            <p:nvPr userDrawn="1"/>
          </p:nvSpPr>
          <p:spPr bwMode="auto">
            <a:xfrm rot="5400000">
              <a:off x="8567017" y="3226669"/>
              <a:ext cx="6858003"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2" name="Rechthoek 11"/>
            <p:cNvSpPr/>
            <p:nvPr userDrawn="1"/>
          </p:nvSpPr>
          <p:spPr bwMode="auto">
            <a:xfrm>
              <a:off x="0" y="8481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sp>
          <p:nvSpPr>
            <p:cNvPr id="13" name="Rechthoek 12"/>
            <p:cNvSpPr/>
            <p:nvPr userDrawn="1"/>
          </p:nvSpPr>
          <p:spPr bwMode="auto">
            <a:xfrm>
              <a:off x="0" y="6048672"/>
              <a:ext cx="12198350" cy="404664"/>
            </a:xfrm>
            <a:prstGeom prst="rect">
              <a:avLst/>
            </a:prstGeom>
            <a:solidFill>
              <a:schemeClr val="accent1">
                <a:alpha val="50000"/>
              </a:schemeClr>
            </a:solidFill>
            <a:ln>
              <a:noFill/>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95000"/>
                </a:lnSpc>
                <a:spcBef>
                  <a:spcPct val="0"/>
                </a:spcBef>
                <a:spcAft>
                  <a:spcPct val="0"/>
                </a:spcAft>
                <a:buClrTx/>
                <a:buSzTx/>
                <a:buFont typeface="Arial" charset="0"/>
                <a:buNone/>
                <a:tabLst/>
              </a:pPr>
              <a:endParaRPr kumimoji="0" lang="nl-NL" sz="2000" b="0" i="0" u="none" strike="noStrike" cap="none" normalizeH="0" baseline="0">
                <a:ln>
                  <a:noFill/>
                </a:ln>
                <a:solidFill>
                  <a:schemeClr val="bg1"/>
                </a:solidFill>
                <a:effectLst/>
                <a:latin typeface="Minion" pitchFamily="2" charset="0"/>
              </a:endParaRPr>
            </a:p>
          </p:txBody>
        </p:sp>
      </p:grpSp>
    </p:spTree>
    <p:extLst>
      <p:ext uri="{BB962C8B-B14F-4D97-AF65-F5344CB8AC3E}">
        <p14:creationId xmlns:p14="http://schemas.microsoft.com/office/powerpoint/2010/main" val="3839803590"/>
      </p:ext>
    </p:extLst>
  </p:cSld>
  <p:clrMap bg1="lt1" tx1="dk1" bg2="lt2" tx2="dk2" accent1="accent1" accent2="accent2" accent3="accent3" accent4="accent4" accent5="accent5" accent6="accent6" hlink="hlink" folHlink="folHlink"/>
  <p:sldLayoutIdLst>
    <p:sldLayoutId id="2147483659" r:id="rId1"/>
    <p:sldLayoutId id="2147483666" r:id="rId2"/>
    <p:sldLayoutId id="2147483670" r:id="rId3"/>
  </p:sldLayoutIdLst>
  <p:transition spd="med">
    <p:pull/>
  </p:transition>
  <p:hf sldNum="0" hdr="0" ftr="0"/>
  <p:txStyles>
    <p:titleStyle>
      <a:lvl1pPr algn="l" defTabSz="914400" rtl="0" eaLnBrk="1" latinLnBrk="0" hangingPunct="1">
        <a:spcBef>
          <a:spcPct val="0"/>
        </a:spcBef>
        <a:buNone/>
        <a:defRPr sz="4000" b="1" i="0" kern="1200" baseline="0">
          <a:solidFill>
            <a:schemeClr val="bg2"/>
          </a:solidFill>
          <a:latin typeface="+mj-lt"/>
          <a:ea typeface="+mj-ea"/>
          <a:cs typeface="+mj-cs"/>
        </a:defRPr>
      </a:lvl1pPr>
    </p:titleStyle>
    <p:bodyStyle>
      <a:lvl1pPr marL="180975" indent="-180975" algn="l" defTabSz="914400" rtl="0" eaLnBrk="1" latinLnBrk="0" hangingPunct="1">
        <a:lnSpc>
          <a:spcPct val="90000"/>
        </a:lnSpc>
        <a:spcBef>
          <a:spcPts val="600"/>
        </a:spcBef>
        <a:spcAft>
          <a:spcPts val="600"/>
        </a:spcAft>
        <a:buClr>
          <a:schemeClr val="bg2"/>
        </a:buClr>
        <a:buSzPct val="100000"/>
        <a:buFont typeface="Arial" charset="0"/>
        <a:buChar char="•"/>
        <a:defRPr sz="2400" b="0" i="0" kern="1200" baseline="0">
          <a:solidFill>
            <a:schemeClr val="bg2"/>
          </a:solidFill>
          <a:latin typeface="+mn-lt"/>
          <a:ea typeface="+mn-ea"/>
          <a:cs typeface="+mn-cs"/>
        </a:defRPr>
      </a:lvl1pPr>
      <a:lvl2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2000" b="0" i="0" kern="1200" baseline="0">
          <a:solidFill>
            <a:schemeClr val="bg2"/>
          </a:solidFill>
          <a:latin typeface="+mn-lt"/>
          <a:ea typeface="+mn-ea"/>
          <a:cs typeface="+mn-cs"/>
        </a:defRPr>
      </a:lvl2pPr>
      <a:lvl3pPr marL="0" indent="0" algn="l" defTabSz="914400" rtl="0" eaLnBrk="1" latinLnBrk="0" hangingPunct="1">
        <a:lnSpc>
          <a:spcPct val="90000"/>
        </a:lnSpc>
        <a:spcBef>
          <a:spcPts val="600"/>
        </a:spcBef>
        <a:spcAft>
          <a:spcPts val="600"/>
        </a:spcAft>
        <a:buFont typeface="Arial" panose="020B0604020202020204" pitchFamily="34" charset="0"/>
        <a:buNone/>
        <a:defRPr sz="2400" b="0" i="0" kern="1200" baseline="0">
          <a:solidFill>
            <a:schemeClr val="bg2"/>
          </a:solidFill>
          <a:latin typeface="+mn-lt"/>
          <a:ea typeface="+mn-ea"/>
          <a:cs typeface="+mn-cs"/>
        </a:defRPr>
      </a:lvl3pPr>
      <a:lvl4pPr marL="0" indent="0" algn="l" defTabSz="914400" rtl="0" eaLnBrk="1" latinLnBrk="0" hangingPunct="1">
        <a:lnSpc>
          <a:spcPct val="90000"/>
        </a:lnSpc>
        <a:spcBef>
          <a:spcPts val="600"/>
        </a:spcBef>
        <a:spcAft>
          <a:spcPts val="600"/>
        </a:spcAft>
        <a:buFont typeface="Arial" panose="020B0604020202020204" pitchFamily="34" charset="0"/>
        <a:buNone/>
        <a:defRPr sz="2600" b="1" kern="1200" baseline="0">
          <a:solidFill>
            <a:schemeClr val="bg2"/>
          </a:solidFill>
          <a:latin typeface="+mn-lt"/>
          <a:ea typeface="+mn-ea"/>
          <a:cs typeface="+mn-cs"/>
        </a:defRPr>
      </a:lvl4pPr>
      <a:lvl5pPr marL="0" indent="0" algn="l" defTabSz="914400" rtl="0" eaLnBrk="1" latinLnBrk="0" hangingPunct="1">
        <a:lnSpc>
          <a:spcPct val="90000"/>
        </a:lnSpc>
        <a:spcBef>
          <a:spcPts val="600"/>
        </a:spcBef>
        <a:spcAft>
          <a:spcPts val="600"/>
        </a:spcAft>
        <a:buFont typeface="Arial" panose="020B0604020202020204" pitchFamily="34" charset="0"/>
        <a:buNone/>
        <a:defRPr sz="2600" b="1" kern="1200" baseline="0">
          <a:solidFill>
            <a:srgbClr val="AD8B1D"/>
          </a:solidFill>
          <a:latin typeface="+mn-lt"/>
          <a:ea typeface="+mn-ea"/>
          <a:cs typeface="+mn-cs"/>
        </a:defRPr>
      </a:lvl5pPr>
      <a:lvl6pPr marL="180975"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800" kern="1200">
          <a:solidFill>
            <a:schemeClr val="bg2"/>
          </a:solidFill>
          <a:latin typeface="+mn-lt"/>
          <a:ea typeface="+mn-ea"/>
          <a:cs typeface="+mn-cs"/>
        </a:defRPr>
      </a:lvl6pPr>
      <a:lvl7pPr marL="361950" indent="-180975" algn="l" defTabSz="914400" rtl="0" eaLnBrk="1" latinLnBrk="0" hangingPunct="1">
        <a:lnSpc>
          <a:spcPct val="90000"/>
        </a:lnSpc>
        <a:spcBef>
          <a:spcPts val="600"/>
        </a:spcBef>
        <a:spcAft>
          <a:spcPts val="600"/>
        </a:spcAft>
        <a:buClr>
          <a:schemeClr val="bg2"/>
        </a:buClr>
        <a:buFont typeface="Arial" panose="020B0604020202020204" pitchFamily="34" charset="0"/>
        <a:buChar char="-"/>
        <a:defRPr sz="1600" kern="1200">
          <a:solidFill>
            <a:schemeClr val="bg2"/>
          </a:solidFill>
          <a:latin typeface="+mn-lt"/>
          <a:ea typeface="+mn-ea"/>
          <a:cs typeface="+mn-cs"/>
        </a:defRPr>
      </a:lvl7pPr>
      <a:lvl8pPr marL="0" indent="0" algn="l" defTabSz="914400" rtl="0" eaLnBrk="1" latinLnBrk="0" hangingPunct="1">
        <a:lnSpc>
          <a:spcPct val="90000"/>
        </a:lnSpc>
        <a:spcBef>
          <a:spcPts val="600"/>
        </a:spcBef>
        <a:spcAft>
          <a:spcPts val="600"/>
        </a:spcAft>
        <a:buFont typeface="Arial" panose="020B0604020202020204" pitchFamily="34" charset="0"/>
        <a:buNone/>
        <a:defRPr sz="1600" kern="1200">
          <a:solidFill>
            <a:schemeClr val="bg2"/>
          </a:solidFill>
          <a:latin typeface="+mn-lt"/>
          <a:ea typeface="+mn-ea"/>
          <a:cs typeface="+mn-cs"/>
        </a:defRPr>
      </a:lvl8pPr>
      <a:lvl9pPr marL="0" indent="0" algn="l" defTabSz="914400" rtl="0" eaLnBrk="1" latinLnBrk="0" hangingPunct="1">
        <a:lnSpc>
          <a:spcPct val="90000"/>
        </a:lnSpc>
        <a:spcBef>
          <a:spcPts val="600"/>
        </a:spcBef>
        <a:spcAft>
          <a:spcPts val="600"/>
        </a:spcAft>
        <a:buFont typeface="Arial" panose="020B0604020202020204" pitchFamily="34" charset="0"/>
        <a:buNone/>
        <a:defRPr sz="1800" b="1" kern="1200" baseline="0">
          <a:solidFill>
            <a:schemeClr val="bg2"/>
          </a:solidFill>
          <a:latin typeface="+mn-lt"/>
          <a:ea typeface="+mn-ea"/>
          <a:cs typeface="+mn-cs"/>
        </a:defRPr>
      </a:lvl9pPr>
    </p:bodyStyle>
    <p:otherStyle>
      <a:defPPr>
        <a:defRPr lang="nl-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1.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7.pn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svg"/></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337B9AEA-BBF0-3641-B04B-6DBE63C67F16}"/>
              </a:ext>
            </a:extLst>
          </p:cNvPr>
          <p:cNvSpPr>
            <a:spLocks noGrp="1"/>
          </p:cNvSpPr>
          <p:nvPr>
            <p:ph type="body" sz="quarter" idx="13"/>
          </p:nvPr>
        </p:nvSpPr>
        <p:spPr/>
        <p:txBody>
          <a:bodyPr/>
          <a:lstStyle/>
          <a:p>
            <a:endParaRPr lang="x-none"/>
          </a:p>
        </p:txBody>
      </p:sp>
      <p:sp>
        <p:nvSpPr>
          <p:cNvPr id="6" name="Text Placeholder 5">
            <a:extLst>
              <a:ext uri="{FF2B5EF4-FFF2-40B4-BE49-F238E27FC236}">
                <a16:creationId xmlns:a16="http://schemas.microsoft.com/office/drawing/2014/main" id="{8EE9A4CF-7E76-674C-94B6-32A5D42A5399}"/>
              </a:ext>
            </a:extLst>
          </p:cNvPr>
          <p:cNvSpPr>
            <a:spLocks noGrp="1"/>
          </p:cNvSpPr>
          <p:nvPr>
            <p:ph type="body" sz="quarter" idx="12"/>
          </p:nvPr>
        </p:nvSpPr>
        <p:spPr>
          <a:xfrm>
            <a:off x="-2" y="-14464"/>
            <a:ext cx="12198350" cy="3719335"/>
          </a:xfrm>
        </p:spPr>
        <p:txBody>
          <a:bodyPr/>
          <a:lstStyle/>
          <a:p>
            <a:endParaRPr lang="x-none"/>
          </a:p>
        </p:txBody>
      </p:sp>
      <p:sp>
        <p:nvSpPr>
          <p:cNvPr id="5" name="Title 4">
            <a:extLst>
              <a:ext uri="{FF2B5EF4-FFF2-40B4-BE49-F238E27FC236}">
                <a16:creationId xmlns:a16="http://schemas.microsoft.com/office/drawing/2014/main" id="{23F1F75E-B7B3-3741-B3F6-78D9D25200D4}"/>
              </a:ext>
            </a:extLst>
          </p:cNvPr>
          <p:cNvSpPr>
            <a:spLocks noGrp="1"/>
          </p:cNvSpPr>
          <p:nvPr>
            <p:ph type="title"/>
          </p:nvPr>
        </p:nvSpPr>
        <p:spPr>
          <a:xfrm>
            <a:off x="949746" y="1031576"/>
            <a:ext cx="10298858" cy="1656184"/>
          </a:xfrm>
        </p:spPr>
        <p:txBody>
          <a:bodyPr/>
          <a:lstStyle/>
          <a:p>
            <a:pPr algn="ctr"/>
            <a:r>
              <a:rPr lang="en-GB" dirty="0"/>
              <a:t>Designing a high affinity ligand for the </a:t>
            </a:r>
            <a:r>
              <a:rPr lang="en-GB"/>
              <a:t>A</a:t>
            </a:r>
            <a:r>
              <a:rPr lang="en-GB" baseline="-25000"/>
              <a:t>1</a:t>
            </a:r>
            <a:r>
              <a:rPr lang="en-GB"/>
              <a:t> Adenosine Receptor</a:t>
            </a:r>
            <a:endParaRPr lang="x-none"/>
          </a:p>
        </p:txBody>
      </p:sp>
      <p:sp>
        <p:nvSpPr>
          <p:cNvPr id="8" name="Text Placeholder 7">
            <a:extLst>
              <a:ext uri="{FF2B5EF4-FFF2-40B4-BE49-F238E27FC236}">
                <a16:creationId xmlns:a16="http://schemas.microsoft.com/office/drawing/2014/main" id="{71B6D908-93F5-6B4C-8F03-BC36BE65BDC7}"/>
              </a:ext>
            </a:extLst>
          </p:cNvPr>
          <p:cNvSpPr>
            <a:spLocks noGrp="1"/>
          </p:cNvSpPr>
          <p:nvPr>
            <p:ph type="body" sz="quarter" idx="14"/>
          </p:nvPr>
        </p:nvSpPr>
        <p:spPr/>
        <p:txBody>
          <a:bodyPr/>
          <a:lstStyle/>
          <a:p>
            <a:r>
              <a:rPr lang="en-GB"/>
              <a:t>Zeynep Tufan, Lili Hu &amp; Katie Lynch</a:t>
            </a:r>
            <a:endParaRPr lang="x-none"/>
          </a:p>
        </p:txBody>
      </p:sp>
    </p:spTree>
    <p:extLst>
      <p:ext uri="{BB962C8B-B14F-4D97-AF65-F5344CB8AC3E}">
        <p14:creationId xmlns:p14="http://schemas.microsoft.com/office/powerpoint/2010/main" val="37934320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26BA7EE-AC1C-6478-86D3-DC9604BEA042}"/>
              </a:ext>
            </a:extLst>
          </p:cNvPr>
          <p:cNvSpPr/>
          <p:nvPr/>
        </p:nvSpPr>
        <p:spPr>
          <a:xfrm>
            <a:off x="8878953" y="5603182"/>
            <a:ext cx="3319397" cy="10923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 name="Text Placeholder 1">
            <a:extLst>
              <a:ext uri="{FF2B5EF4-FFF2-40B4-BE49-F238E27FC236}">
                <a16:creationId xmlns:a16="http://schemas.microsoft.com/office/drawing/2014/main" id="{3B939851-A6A3-6657-BA7A-E61DDECD7EFB}"/>
              </a:ext>
            </a:extLst>
          </p:cNvPr>
          <p:cNvSpPr>
            <a:spLocks noGrp="1"/>
          </p:cNvSpPr>
          <p:nvPr>
            <p:ph type="body" sz="quarter" idx="12"/>
          </p:nvPr>
        </p:nvSpPr>
        <p:spPr/>
        <p:txBody>
          <a:bodyPr/>
          <a:lstStyle/>
          <a:p>
            <a:endParaRPr lang="en-US" dirty="0"/>
          </a:p>
        </p:txBody>
      </p:sp>
      <p:sp>
        <p:nvSpPr>
          <p:cNvPr id="3" name="Title 2">
            <a:extLst>
              <a:ext uri="{FF2B5EF4-FFF2-40B4-BE49-F238E27FC236}">
                <a16:creationId xmlns:a16="http://schemas.microsoft.com/office/drawing/2014/main" id="{D849747E-C0E7-9C31-3D0C-9A5D25A018FC}"/>
              </a:ext>
            </a:extLst>
          </p:cNvPr>
          <p:cNvSpPr>
            <a:spLocks noGrp="1"/>
          </p:cNvSpPr>
          <p:nvPr>
            <p:ph type="title"/>
          </p:nvPr>
        </p:nvSpPr>
        <p:spPr/>
        <p:txBody>
          <a:bodyPr/>
          <a:lstStyle/>
          <a:p>
            <a:r>
              <a:rPr lang="en-US" dirty="0"/>
              <a:t>Predicting the affinity to </a:t>
            </a:r>
            <a:r>
              <a:rPr lang="en-GB" dirty="0"/>
              <a:t>A</a:t>
            </a:r>
            <a:r>
              <a:rPr lang="en-GB" baseline="-25000" dirty="0"/>
              <a:t>1</a:t>
            </a:r>
            <a:r>
              <a:rPr lang="en-GB" dirty="0"/>
              <a:t>AR</a:t>
            </a:r>
            <a:endParaRPr lang="en-US" dirty="0"/>
          </a:p>
        </p:txBody>
      </p:sp>
      <p:sp>
        <p:nvSpPr>
          <p:cNvPr id="4" name="Text Placeholder 3">
            <a:extLst>
              <a:ext uri="{FF2B5EF4-FFF2-40B4-BE49-F238E27FC236}">
                <a16:creationId xmlns:a16="http://schemas.microsoft.com/office/drawing/2014/main" id="{74647180-75F6-4A03-2842-880712B66B98}"/>
              </a:ext>
            </a:extLst>
          </p:cNvPr>
          <p:cNvSpPr>
            <a:spLocks noGrp="1"/>
          </p:cNvSpPr>
          <p:nvPr>
            <p:ph type="body" sz="quarter" idx="13"/>
          </p:nvPr>
        </p:nvSpPr>
        <p:spPr>
          <a:xfrm>
            <a:off x="489063" y="1091576"/>
            <a:ext cx="11370752" cy="4165004"/>
          </a:xfrm>
        </p:spPr>
        <p:txBody>
          <a:bodyPr/>
          <a:lstStyle/>
          <a:p>
            <a:pPr marL="457200" indent="-457200">
              <a:buFont typeface="+mj-lt"/>
              <a:buAutoNum type="arabicPeriod"/>
            </a:pPr>
            <a:r>
              <a:rPr lang="en-US" dirty="0"/>
              <a:t>Design new ligands using DU1-scaffold </a:t>
            </a:r>
          </a:p>
          <a:p>
            <a:pPr marL="457200" indent="-457200">
              <a:buFont typeface="+mj-lt"/>
              <a:buAutoNum type="arabicPeriod"/>
            </a:pPr>
            <a:r>
              <a:rPr lang="en-US" dirty="0"/>
              <a:t>Predict affinity to </a:t>
            </a:r>
            <a:r>
              <a:rPr lang="en-GB" dirty="0"/>
              <a:t>A</a:t>
            </a:r>
            <a:r>
              <a:rPr lang="en-GB" baseline="-25000" dirty="0"/>
              <a:t>1</a:t>
            </a:r>
            <a:r>
              <a:rPr lang="en-GB" dirty="0"/>
              <a:t>AR</a:t>
            </a:r>
            <a:r>
              <a:rPr lang="en-US" dirty="0"/>
              <a:t> using machine learning</a:t>
            </a:r>
          </a:p>
          <a:p>
            <a:pPr marL="638175" lvl="1" indent="-457200">
              <a:buFont typeface="+mj-lt"/>
              <a:buAutoNum type="arabicPeriod"/>
            </a:pPr>
            <a:r>
              <a:rPr lang="en-US" dirty="0"/>
              <a:t>If </a:t>
            </a:r>
            <a:r>
              <a:rPr lang="en-US" dirty="0" err="1"/>
              <a:t>pChembl</a:t>
            </a:r>
            <a:r>
              <a:rPr lang="en-US" dirty="0"/>
              <a:t> &gt; 8.00 ➔ molecular docking </a:t>
            </a:r>
          </a:p>
          <a:p>
            <a:pPr marL="457200" indent="-457200">
              <a:buFont typeface="+mj-lt"/>
              <a:buAutoNum type="arabicPeriod"/>
            </a:pPr>
            <a:r>
              <a:rPr lang="en-US" dirty="0"/>
              <a:t>Predict affinity to </a:t>
            </a:r>
            <a:r>
              <a:rPr lang="en-GB" dirty="0"/>
              <a:t>A</a:t>
            </a:r>
            <a:r>
              <a:rPr lang="en-GB" baseline="-25000" dirty="0"/>
              <a:t>1</a:t>
            </a:r>
            <a:r>
              <a:rPr lang="en-GB" dirty="0"/>
              <a:t>AR</a:t>
            </a:r>
            <a:r>
              <a:rPr lang="en-US" dirty="0"/>
              <a:t> using </a:t>
            </a:r>
            <a:r>
              <a:rPr lang="en-US" dirty="0" err="1"/>
              <a:t>AutoDock</a:t>
            </a:r>
            <a:r>
              <a:rPr lang="en-US" dirty="0"/>
              <a:t> Vina</a:t>
            </a:r>
          </a:p>
          <a:p>
            <a:pPr marL="457200" indent="-457200">
              <a:buFont typeface="+mj-lt"/>
              <a:buAutoNum type="arabicPeriod"/>
            </a:pPr>
            <a:r>
              <a:rPr lang="en-US" dirty="0"/>
              <a:t>Average</a:t>
            </a:r>
          </a:p>
        </p:txBody>
      </p:sp>
      <p:pic>
        <p:nvPicPr>
          <p:cNvPr id="6" name="Picture 5">
            <a:extLst>
              <a:ext uri="{FF2B5EF4-FFF2-40B4-BE49-F238E27FC236}">
                <a16:creationId xmlns:a16="http://schemas.microsoft.com/office/drawing/2014/main" id="{EBA1DE67-8A4A-EB8F-2644-841E97F764F8}"/>
              </a:ext>
            </a:extLst>
          </p:cNvPr>
          <p:cNvPicPr>
            <a:picLocks noChangeAspect="1"/>
          </p:cNvPicPr>
          <p:nvPr/>
        </p:nvPicPr>
        <p:blipFill rotWithShape="1">
          <a:blip r:embed="rId2">
            <a:extLst>
              <a:ext uri="{28A0092B-C50C-407E-A947-70E740481C1C}">
                <a14:useLocalDpi xmlns:a14="http://schemas.microsoft.com/office/drawing/2010/main" val="0"/>
              </a:ext>
            </a:extLst>
          </a:blip>
          <a:srcRect l="7115" t="4320" r="30336" b="6667"/>
          <a:stretch/>
        </p:blipFill>
        <p:spPr>
          <a:xfrm>
            <a:off x="8828517" y="753473"/>
            <a:ext cx="3031298" cy="6104526"/>
          </a:xfrm>
          <a:prstGeom prst="rect">
            <a:avLst/>
          </a:prstGeom>
        </p:spPr>
      </p:pic>
      <p:sp>
        <p:nvSpPr>
          <p:cNvPr id="7" name="Rectangle 6">
            <a:extLst>
              <a:ext uri="{FF2B5EF4-FFF2-40B4-BE49-F238E27FC236}">
                <a16:creationId xmlns:a16="http://schemas.microsoft.com/office/drawing/2014/main" id="{6904AB16-BA8E-DEB2-CAE1-7948DB268E56}"/>
              </a:ext>
            </a:extLst>
          </p:cNvPr>
          <p:cNvSpPr/>
          <p:nvPr/>
        </p:nvSpPr>
        <p:spPr>
          <a:xfrm>
            <a:off x="8828517" y="3805736"/>
            <a:ext cx="3031298" cy="252697"/>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8" name="Rectangle 7">
            <a:extLst>
              <a:ext uri="{FF2B5EF4-FFF2-40B4-BE49-F238E27FC236}">
                <a16:creationId xmlns:a16="http://schemas.microsoft.com/office/drawing/2014/main" id="{A3A0FA51-DA35-B58D-2668-B24ED4C85F13}"/>
              </a:ext>
            </a:extLst>
          </p:cNvPr>
          <p:cNvSpPr/>
          <p:nvPr/>
        </p:nvSpPr>
        <p:spPr>
          <a:xfrm>
            <a:off x="8828517" y="999027"/>
            <a:ext cx="3031298" cy="742091"/>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2" name="Rectangle 11">
            <a:extLst>
              <a:ext uri="{FF2B5EF4-FFF2-40B4-BE49-F238E27FC236}">
                <a16:creationId xmlns:a16="http://schemas.microsoft.com/office/drawing/2014/main" id="{B3118960-E5E1-8398-1B54-A42CDE0A63E5}"/>
              </a:ext>
            </a:extLst>
          </p:cNvPr>
          <p:cNvSpPr/>
          <p:nvPr/>
        </p:nvSpPr>
        <p:spPr>
          <a:xfrm>
            <a:off x="338535" y="4129025"/>
            <a:ext cx="8151446" cy="109239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graphicFrame>
        <p:nvGraphicFramePr>
          <p:cNvPr id="13" name="Table 12">
            <a:extLst>
              <a:ext uri="{FF2B5EF4-FFF2-40B4-BE49-F238E27FC236}">
                <a16:creationId xmlns:a16="http://schemas.microsoft.com/office/drawing/2014/main" id="{7E04DA70-A395-9506-639B-53EFF5161D52}"/>
              </a:ext>
            </a:extLst>
          </p:cNvPr>
          <p:cNvGraphicFramePr>
            <a:graphicFrameLocks noGrp="1"/>
          </p:cNvGraphicFramePr>
          <p:nvPr>
            <p:extLst>
              <p:ext uri="{D42A27DB-BD31-4B8C-83A1-F6EECF244321}">
                <p14:modId xmlns:p14="http://schemas.microsoft.com/office/powerpoint/2010/main" val="644718605"/>
              </p:ext>
            </p:extLst>
          </p:nvPr>
        </p:nvGraphicFramePr>
        <p:xfrm>
          <a:off x="338535" y="3805736"/>
          <a:ext cx="8151446" cy="2225040"/>
        </p:xfrm>
        <a:graphic>
          <a:graphicData uri="http://schemas.openxmlformats.org/drawingml/2006/table">
            <a:tbl>
              <a:tblPr firstRow="1" bandRow="1">
                <a:tableStyleId>{21E4AEA4-8DFA-4A89-87EB-49C32662AFE0}</a:tableStyleId>
              </a:tblPr>
              <a:tblGrid>
                <a:gridCol w="510551">
                  <a:extLst>
                    <a:ext uri="{9D8B030D-6E8A-4147-A177-3AD203B41FA5}">
                      <a16:colId xmlns:a16="http://schemas.microsoft.com/office/drawing/2014/main" val="3164636036"/>
                    </a:ext>
                  </a:extLst>
                </a:gridCol>
                <a:gridCol w="2750028">
                  <a:extLst>
                    <a:ext uri="{9D8B030D-6E8A-4147-A177-3AD203B41FA5}">
                      <a16:colId xmlns:a16="http://schemas.microsoft.com/office/drawing/2014/main" val="83812886"/>
                    </a:ext>
                  </a:extLst>
                </a:gridCol>
                <a:gridCol w="1630289">
                  <a:extLst>
                    <a:ext uri="{9D8B030D-6E8A-4147-A177-3AD203B41FA5}">
                      <a16:colId xmlns:a16="http://schemas.microsoft.com/office/drawing/2014/main" val="4157924711"/>
                    </a:ext>
                  </a:extLst>
                </a:gridCol>
                <a:gridCol w="1630289">
                  <a:extLst>
                    <a:ext uri="{9D8B030D-6E8A-4147-A177-3AD203B41FA5}">
                      <a16:colId xmlns:a16="http://schemas.microsoft.com/office/drawing/2014/main" val="2872291935"/>
                    </a:ext>
                  </a:extLst>
                </a:gridCol>
                <a:gridCol w="1630289">
                  <a:extLst>
                    <a:ext uri="{9D8B030D-6E8A-4147-A177-3AD203B41FA5}">
                      <a16:colId xmlns:a16="http://schemas.microsoft.com/office/drawing/2014/main" val="2707177424"/>
                    </a:ext>
                  </a:extLst>
                </a:gridCol>
              </a:tblGrid>
              <a:tr h="370840">
                <a:tc>
                  <a:txBody>
                    <a:bodyPr/>
                    <a:lstStyle/>
                    <a:p>
                      <a:endParaRPr lang="en-NL" dirty="0"/>
                    </a:p>
                  </a:txBody>
                  <a:tcPr>
                    <a:solidFill>
                      <a:srgbClr val="0C2577"/>
                    </a:solidFill>
                  </a:tcPr>
                </a:tc>
                <a:tc>
                  <a:txBody>
                    <a:bodyPr/>
                    <a:lstStyle/>
                    <a:p>
                      <a:r>
                        <a:rPr lang="en-NL" dirty="0"/>
                        <a:t>SMILES</a:t>
                      </a:r>
                    </a:p>
                  </a:txBody>
                  <a:tcPr>
                    <a:solidFill>
                      <a:srgbClr val="0C2577"/>
                    </a:solidFill>
                  </a:tcPr>
                </a:tc>
                <a:tc>
                  <a:txBody>
                    <a:bodyPr/>
                    <a:lstStyle/>
                    <a:p>
                      <a:r>
                        <a:rPr lang="en-NL" dirty="0"/>
                        <a:t>pChembl (ML)</a:t>
                      </a:r>
                    </a:p>
                  </a:txBody>
                  <a:tcPr>
                    <a:solidFill>
                      <a:srgbClr val="0C2577"/>
                    </a:solidFill>
                  </a:tcPr>
                </a:tc>
                <a:tc>
                  <a:txBody>
                    <a:bodyPr/>
                    <a:lstStyle/>
                    <a:p>
                      <a:r>
                        <a:rPr lang="en-NL" dirty="0"/>
                        <a:t>pChembl (dock)</a:t>
                      </a:r>
                    </a:p>
                  </a:txBody>
                  <a:tcPr>
                    <a:solidFill>
                      <a:srgbClr val="0C2577"/>
                    </a:solidFill>
                  </a:tcPr>
                </a:tc>
                <a:tc>
                  <a:txBody>
                    <a:bodyPr/>
                    <a:lstStyle/>
                    <a:p>
                      <a:r>
                        <a:rPr lang="en-NL" dirty="0"/>
                        <a:t>Average score</a:t>
                      </a:r>
                    </a:p>
                  </a:txBody>
                  <a:tcPr>
                    <a:solidFill>
                      <a:srgbClr val="0C2577"/>
                    </a:solidFill>
                  </a:tcPr>
                </a:tc>
                <a:extLst>
                  <a:ext uri="{0D108BD9-81ED-4DB2-BD59-A6C34878D82A}">
                    <a16:rowId xmlns:a16="http://schemas.microsoft.com/office/drawing/2014/main" val="3449864806"/>
                  </a:ext>
                </a:extLst>
              </a:tr>
              <a:tr h="0">
                <a:tc>
                  <a:txBody>
                    <a:bodyPr/>
                    <a:lstStyle/>
                    <a:p>
                      <a:r>
                        <a:rPr lang="en-GB" dirty="0"/>
                        <a:t>00</a:t>
                      </a:r>
                      <a:endParaRPr lang="en-NL" dirty="0"/>
                    </a:p>
                  </a:txBody>
                  <a:tcPr anchor="ctr">
                    <a:solidFill>
                      <a:srgbClr val="0C2477">
                        <a:alpha val="2588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u="none" strike="noStrike" noProof="0" dirty="0"/>
                        <a:t>CCCN1C(=O)C2=C(N=C(N2)C3CCCCC3)N(C1=O)CCCNC(=O)C4=CC=C(C=C4)S(=O)(=O)F</a:t>
                      </a:r>
                      <a:endParaRPr lang="en-US" sz="1000" b="1" dirty="0"/>
                    </a:p>
                  </a:txBody>
                  <a:tcPr anchor="ctr">
                    <a:solidFill>
                      <a:srgbClr val="0C2477">
                        <a:alpha val="25882"/>
                      </a:srgbClr>
                    </a:solidFill>
                  </a:tcPr>
                </a:tc>
                <a:tc>
                  <a:txBody>
                    <a:bodyPr/>
                    <a:lstStyle/>
                    <a:p>
                      <a:r>
                        <a:rPr lang="en-NL" dirty="0"/>
                        <a:t>7.34</a:t>
                      </a:r>
                    </a:p>
                  </a:txBody>
                  <a:tcPr anchor="ctr">
                    <a:solidFill>
                      <a:srgbClr val="0C2477">
                        <a:alpha val="25882"/>
                      </a:srgbClr>
                    </a:solidFill>
                  </a:tcPr>
                </a:tc>
                <a:tc>
                  <a:txBody>
                    <a:bodyPr/>
                    <a:lstStyle/>
                    <a:p>
                      <a:r>
                        <a:rPr lang="en-NL" dirty="0"/>
                        <a:t>6.71</a:t>
                      </a:r>
                    </a:p>
                  </a:txBody>
                  <a:tcPr anchor="ctr">
                    <a:solidFill>
                      <a:srgbClr val="0C2477">
                        <a:alpha val="25882"/>
                      </a:srgbClr>
                    </a:solidFill>
                  </a:tcPr>
                </a:tc>
                <a:tc>
                  <a:txBody>
                    <a:bodyPr/>
                    <a:lstStyle/>
                    <a:p>
                      <a:r>
                        <a:rPr lang="en-NL" dirty="0"/>
                        <a:t>7.02</a:t>
                      </a:r>
                    </a:p>
                  </a:txBody>
                  <a:tcPr anchor="ctr">
                    <a:solidFill>
                      <a:srgbClr val="0C2477">
                        <a:alpha val="25882"/>
                      </a:srgbClr>
                    </a:solidFill>
                  </a:tcPr>
                </a:tc>
                <a:extLst>
                  <a:ext uri="{0D108BD9-81ED-4DB2-BD59-A6C34878D82A}">
                    <a16:rowId xmlns:a16="http://schemas.microsoft.com/office/drawing/2014/main" val="1795131401"/>
                  </a:ext>
                </a:extLst>
              </a:tr>
              <a:tr h="370840">
                <a:tc>
                  <a:txBody>
                    <a:bodyPr/>
                    <a:lstStyle/>
                    <a:p>
                      <a:r>
                        <a:rPr lang="en-NL" dirty="0"/>
                        <a:t>59</a:t>
                      </a:r>
                    </a:p>
                  </a:txBody>
                  <a:tcPr anchor="ctr">
                    <a:solidFill>
                      <a:srgbClr val="0C2477">
                        <a:alpha val="25882"/>
                      </a:srgbClr>
                    </a:solidFill>
                  </a:tcPr>
                </a:tc>
                <a:tc>
                  <a:txBody>
                    <a:bodyPr/>
                    <a:lstStyle/>
                    <a:p>
                      <a:r>
                        <a:rPr lang="en-GB" sz="1000" b="1" dirty="0"/>
                        <a:t>CCCN1C(C2=C(N(C/C=C/NC(C3CCCCC3)=O)C1=O)N=C(C4CCCC4)N2)=O</a:t>
                      </a:r>
                      <a:endParaRPr lang="en-NL" sz="1000" b="1" dirty="0"/>
                    </a:p>
                  </a:txBody>
                  <a:tcPr anchor="ctr">
                    <a:solidFill>
                      <a:srgbClr val="0C2477">
                        <a:alpha val="25882"/>
                      </a:srgbClr>
                    </a:solidFill>
                  </a:tcPr>
                </a:tc>
                <a:tc>
                  <a:txBody>
                    <a:bodyPr/>
                    <a:lstStyle/>
                    <a:p>
                      <a:r>
                        <a:rPr lang="en-NL" dirty="0"/>
                        <a:t>8.38</a:t>
                      </a:r>
                    </a:p>
                  </a:txBody>
                  <a:tcPr anchor="ctr">
                    <a:solidFill>
                      <a:srgbClr val="0C2477">
                        <a:alpha val="25882"/>
                      </a:srgbClr>
                    </a:solidFill>
                  </a:tcPr>
                </a:tc>
                <a:tc>
                  <a:txBody>
                    <a:bodyPr/>
                    <a:lstStyle/>
                    <a:p>
                      <a:r>
                        <a:rPr lang="en-NL" dirty="0"/>
                        <a:t>6.94</a:t>
                      </a:r>
                    </a:p>
                  </a:txBody>
                  <a:tcPr anchor="ctr">
                    <a:solidFill>
                      <a:srgbClr val="0C2477">
                        <a:alpha val="25882"/>
                      </a:srgbClr>
                    </a:solidFill>
                  </a:tcPr>
                </a:tc>
                <a:tc>
                  <a:txBody>
                    <a:bodyPr/>
                    <a:lstStyle/>
                    <a:p>
                      <a:r>
                        <a:rPr lang="en-NL" dirty="0"/>
                        <a:t>7.66</a:t>
                      </a:r>
                    </a:p>
                  </a:txBody>
                  <a:tcPr anchor="ctr">
                    <a:solidFill>
                      <a:srgbClr val="0C2477">
                        <a:alpha val="25882"/>
                      </a:srgbClr>
                    </a:solidFill>
                  </a:tcPr>
                </a:tc>
                <a:extLst>
                  <a:ext uri="{0D108BD9-81ED-4DB2-BD59-A6C34878D82A}">
                    <a16:rowId xmlns:a16="http://schemas.microsoft.com/office/drawing/2014/main" val="4236297736"/>
                  </a:ext>
                </a:extLst>
              </a:tr>
              <a:tr h="370840">
                <a:tc>
                  <a:txBody>
                    <a:bodyPr/>
                    <a:lstStyle/>
                    <a:p>
                      <a:r>
                        <a:rPr lang="en-NL" dirty="0"/>
                        <a:t>65</a:t>
                      </a:r>
                    </a:p>
                  </a:txBody>
                  <a:tcPr anchor="ctr">
                    <a:solidFill>
                      <a:srgbClr val="0C2477">
                        <a:alpha val="25882"/>
                      </a:srgbClr>
                    </a:solidFill>
                  </a:tcPr>
                </a:tc>
                <a:tc>
                  <a:txBody>
                    <a:bodyPr/>
                    <a:lstStyle/>
                    <a:p>
                      <a:r>
                        <a:rPr lang="en-GB" sz="1000" b="1" dirty="0"/>
                        <a:t>CCCN1C(C2=C(N(C(O)/C=C/NC(C3=CC=C(S(=O)(F)=O)C=C3)=O)C1=O)N=C(C4CCCC4)N2)=O</a:t>
                      </a:r>
                      <a:endParaRPr lang="en-NL" sz="1000" b="1" dirty="0"/>
                    </a:p>
                  </a:txBody>
                  <a:tcPr anchor="ctr">
                    <a:solidFill>
                      <a:srgbClr val="0C2477">
                        <a:alpha val="25882"/>
                      </a:srgbClr>
                    </a:solidFill>
                  </a:tcPr>
                </a:tc>
                <a:tc>
                  <a:txBody>
                    <a:bodyPr/>
                    <a:lstStyle/>
                    <a:p>
                      <a:r>
                        <a:rPr lang="en-NL" dirty="0"/>
                        <a:t>8.11</a:t>
                      </a:r>
                    </a:p>
                  </a:txBody>
                  <a:tcPr anchor="ctr">
                    <a:solidFill>
                      <a:srgbClr val="0C2477">
                        <a:alpha val="25882"/>
                      </a:srgbClr>
                    </a:solidFill>
                  </a:tcPr>
                </a:tc>
                <a:tc>
                  <a:txBody>
                    <a:bodyPr/>
                    <a:lstStyle/>
                    <a:p>
                      <a:r>
                        <a:rPr lang="en-NL" dirty="0"/>
                        <a:t>7.09</a:t>
                      </a:r>
                    </a:p>
                  </a:txBody>
                  <a:tcPr anchor="ctr">
                    <a:solidFill>
                      <a:srgbClr val="0C2477">
                        <a:alpha val="25882"/>
                      </a:srgbClr>
                    </a:solidFill>
                  </a:tcPr>
                </a:tc>
                <a:tc>
                  <a:txBody>
                    <a:bodyPr/>
                    <a:lstStyle/>
                    <a:p>
                      <a:r>
                        <a:rPr lang="en-NL" dirty="0"/>
                        <a:t>7.60</a:t>
                      </a:r>
                    </a:p>
                  </a:txBody>
                  <a:tcPr anchor="ctr">
                    <a:solidFill>
                      <a:srgbClr val="0C2477">
                        <a:alpha val="25882"/>
                      </a:srgbClr>
                    </a:solidFill>
                  </a:tcPr>
                </a:tc>
                <a:extLst>
                  <a:ext uri="{0D108BD9-81ED-4DB2-BD59-A6C34878D82A}">
                    <a16:rowId xmlns:a16="http://schemas.microsoft.com/office/drawing/2014/main" val="3418391551"/>
                  </a:ext>
                </a:extLst>
              </a:tr>
              <a:tr h="370840">
                <a:tc>
                  <a:txBody>
                    <a:bodyPr/>
                    <a:lstStyle/>
                    <a:p>
                      <a:r>
                        <a:rPr lang="en-NL" dirty="0"/>
                        <a:t>63</a:t>
                      </a:r>
                    </a:p>
                  </a:txBody>
                  <a:tcPr anchor="ctr">
                    <a:solidFill>
                      <a:srgbClr val="0C2477">
                        <a:alpha val="25882"/>
                      </a:srgbClr>
                    </a:solidFill>
                  </a:tcPr>
                </a:tc>
                <a:tc>
                  <a:txBody>
                    <a:bodyPr/>
                    <a:lstStyle/>
                    <a:p>
                      <a:r>
                        <a:rPr lang="en-GB" sz="1000" b="1" dirty="0"/>
                        <a:t>CCCN1C(C2=C(N(C/C=C/NC(C3=CC=C(S(=O)(F)=O)C=C3)=O)C1=O)N=C(C4CCCC4)N2)=O</a:t>
                      </a:r>
                      <a:endParaRPr lang="en-NL" sz="1000" b="1" dirty="0"/>
                    </a:p>
                  </a:txBody>
                  <a:tcPr anchor="ctr">
                    <a:solidFill>
                      <a:srgbClr val="0C2477">
                        <a:alpha val="25882"/>
                      </a:srgbClr>
                    </a:solidFill>
                  </a:tcPr>
                </a:tc>
                <a:tc>
                  <a:txBody>
                    <a:bodyPr/>
                    <a:lstStyle/>
                    <a:p>
                      <a:r>
                        <a:rPr lang="en-NL" dirty="0"/>
                        <a:t>8.39</a:t>
                      </a:r>
                    </a:p>
                  </a:txBody>
                  <a:tcPr anchor="ctr">
                    <a:solidFill>
                      <a:srgbClr val="0C2477">
                        <a:alpha val="25882"/>
                      </a:srgbClr>
                    </a:solidFill>
                  </a:tcPr>
                </a:tc>
                <a:tc>
                  <a:txBody>
                    <a:bodyPr/>
                    <a:lstStyle/>
                    <a:p>
                      <a:r>
                        <a:rPr lang="en-NL" dirty="0"/>
                        <a:t>6.66</a:t>
                      </a:r>
                    </a:p>
                  </a:txBody>
                  <a:tcPr anchor="ctr">
                    <a:solidFill>
                      <a:srgbClr val="0C2477">
                        <a:alpha val="25882"/>
                      </a:srgbClr>
                    </a:solidFill>
                  </a:tcPr>
                </a:tc>
                <a:tc>
                  <a:txBody>
                    <a:bodyPr/>
                    <a:lstStyle/>
                    <a:p>
                      <a:r>
                        <a:rPr lang="en-NL" dirty="0"/>
                        <a:t>7.53</a:t>
                      </a:r>
                    </a:p>
                  </a:txBody>
                  <a:tcPr anchor="ctr">
                    <a:solidFill>
                      <a:srgbClr val="0C2477">
                        <a:alpha val="25882"/>
                      </a:srgbClr>
                    </a:solidFill>
                  </a:tcPr>
                </a:tc>
                <a:extLst>
                  <a:ext uri="{0D108BD9-81ED-4DB2-BD59-A6C34878D82A}">
                    <a16:rowId xmlns:a16="http://schemas.microsoft.com/office/drawing/2014/main" val="3859378574"/>
                  </a:ext>
                </a:extLst>
              </a:tr>
            </a:tbl>
          </a:graphicData>
        </a:graphic>
      </p:graphicFrame>
      <p:sp>
        <p:nvSpPr>
          <p:cNvPr id="14" name="Rectangle 13">
            <a:extLst>
              <a:ext uri="{FF2B5EF4-FFF2-40B4-BE49-F238E27FC236}">
                <a16:creationId xmlns:a16="http://schemas.microsoft.com/office/drawing/2014/main" id="{2B3151A9-BFDA-501A-40B1-D31071E1EF31}"/>
              </a:ext>
            </a:extLst>
          </p:cNvPr>
          <p:cNvSpPr/>
          <p:nvPr/>
        </p:nvSpPr>
        <p:spPr>
          <a:xfrm>
            <a:off x="338535" y="4855096"/>
            <a:ext cx="8151446" cy="366325"/>
          </a:xfrm>
          <a:prstGeom prst="rect">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5" name="TextBox 4">
            <a:extLst>
              <a:ext uri="{FF2B5EF4-FFF2-40B4-BE49-F238E27FC236}">
                <a16:creationId xmlns:a16="http://schemas.microsoft.com/office/drawing/2014/main" id="{A77EDABE-6BC1-2CD1-5E92-B5E7A1D101A5}"/>
              </a:ext>
            </a:extLst>
          </p:cNvPr>
          <p:cNvSpPr txBox="1"/>
          <p:nvPr/>
        </p:nvSpPr>
        <p:spPr>
          <a:xfrm>
            <a:off x="7008630" y="1341008"/>
            <a:ext cx="1665111" cy="400110"/>
          </a:xfrm>
          <a:prstGeom prst="rect">
            <a:avLst/>
          </a:prstGeom>
          <a:noFill/>
        </p:spPr>
        <p:txBody>
          <a:bodyPr wrap="square" rtlCol="0">
            <a:spAutoFit/>
          </a:bodyPr>
          <a:lstStyle/>
          <a:p>
            <a:pPr algn="ctr"/>
            <a:r>
              <a:rPr lang="en-NL" sz="2000" b="1" dirty="0"/>
              <a:t>70 ligands</a:t>
            </a:r>
          </a:p>
        </p:txBody>
      </p:sp>
      <p:sp>
        <p:nvSpPr>
          <p:cNvPr id="10" name="Down Arrow 9">
            <a:extLst>
              <a:ext uri="{FF2B5EF4-FFF2-40B4-BE49-F238E27FC236}">
                <a16:creationId xmlns:a16="http://schemas.microsoft.com/office/drawing/2014/main" id="{D69F6FD4-6FC4-EB68-F36B-A5312DEE4EBE}"/>
              </a:ext>
            </a:extLst>
          </p:cNvPr>
          <p:cNvSpPr/>
          <p:nvPr/>
        </p:nvSpPr>
        <p:spPr>
          <a:xfrm>
            <a:off x="7675533" y="1781124"/>
            <a:ext cx="331304" cy="575433"/>
          </a:xfrm>
          <a:prstGeom prst="downArrow">
            <a:avLst/>
          </a:prstGeom>
          <a:solidFill>
            <a:srgbClr val="0C2477"/>
          </a:solidFill>
          <a:ln>
            <a:solidFill>
              <a:srgbClr val="0C24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11" name="TextBox 10">
            <a:extLst>
              <a:ext uri="{FF2B5EF4-FFF2-40B4-BE49-F238E27FC236}">
                <a16:creationId xmlns:a16="http://schemas.microsoft.com/office/drawing/2014/main" id="{1456BA59-66B1-099C-97E3-3ACC249F8416}"/>
              </a:ext>
            </a:extLst>
          </p:cNvPr>
          <p:cNvSpPr txBox="1"/>
          <p:nvPr/>
        </p:nvSpPr>
        <p:spPr>
          <a:xfrm>
            <a:off x="7008629" y="2461476"/>
            <a:ext cx="1665111" cy="400110"/>
          </a:xfrm>
          <a:prstGeom prst="rect">
            <a:avLst/>
          </a:prstGeom>
          <a:noFill/>
        </p:spPr>
        <p:txBody>
          <a:bodyPr wrap="square" rtlCol="0">
            <a:spAutoFit/>
          </a:bodyPr>
          <a:lstStyle/>
          <a:p>
            <a:pPr algn="ctr"/>
            <a:r>
              <a:rPr lang="en-NL" sz="2000" b="1" dirty="0"/>
              <a:t>15 ligands</a:t>
            </a:r>
          </a:p>
        </p:txBody>
      </p:sp>
    </p:spTree>
    <p:extLst>
      <p:ext uri="{BB962C8B-B14F-4D97-AF65-F5344CB8AC3E}">
        <p14:creationId xmlns:p14="http://schemas.microsoft.com/office/powerpoint/2010/main" val="2699863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7"/>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13"/>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4" grpId="0" animBg="1"/>
      <p:bldP spid="5" grpId="0"/>
      <p:bldP spid="10" grpId="0" animBg="1"/>
      <p:bldP spid="1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0" name="Table 9">
            <a:extLst>
              <a:ext uri="{FF2B5EF4-FFF2-40B4-BE49-F238E27FC236}">
                <a16:creationId xmlns:a16="http://schemas.microsoft.com/office/drawing/2014/main" id="{CB022B01-FB51-6427-E55C-0439D3051002}"/>
              </a:ext>
            </a:extLst>
          </p:cNvPr>
          <p:cNvGraphicFramePr>
            <a:graphicFrameLocks noGrp="1"/>
          </p:cNvGraphicFramePr>
          <p:nvPr>
            <p:extLst>
              <p:ext uri="{D42A27DB-BD31-4B8C-83A1-F6EECF244321}">
                <p14:modId xmlns:p14="http://schemas.microsoft.com/office/powerpoint/2010/main" val="1964525258"/>
              </p:ext>
            </p:extLst>
          </p:nvPr>
        </p:nvGraphicFramePr>
        <p:xfrm>
          <a:off x="489063" y="2544799"/>
          <a:ext cx="11241900" cy="2444432"/>
        </p:xfrm>
        <a:graphic>
          <a:graphicData uri="http://schemas.openxmlformats.org/drawingml/2006/table">
            <a:tbl>
              <a:tblPr firstRow="1" bandRow="1">
                <a:tableStyleId>{5940675A-B579-460E-94D1-54222C63F5DA}</a:tableStyleId>
              </a:tblPr>
              <a:tblGrid>
                <a:gridCol w="2810475">
                  <a:extLst>
                    <a:ext uri="{9D8B030D-6E8A-4147-A177-3AD203B41FA5}">
                      <a16:colId xmlns:a16="http://schemas.microsoft.com/office/drawing/2014/main" val="4288927826"/>
                    </a:ext>
                  </a:extLst>
                </a:gridCol>
                <a:gridCol w="2810475">
                  <a:extLst>
                    <a:ext uri="{9D8B030D-6E8A-4147-A177-3AD203B41FA5}">
                      <a16:colId xmlns:a16="http://schemas.microsoft.com/office/drawing/2014/main" val="2604186864"/>
                    </a:ext>
                  </a:extLst>
                </a:gridCol>
                <a:gridCol w="2810475">
                  <a:extLst>
                    <a:ext uri="{9D8B030D-6E8A-4147-A177-3AD203B41FA5}">
                      <a16:colId xmlns:a16="http://schemas.microsoft.com/office/drawing/2014/main" val="684705260"/>
                    </a:ext>
                  </a:extLst>
                </a:gridCol>
                <a:gridCol w="2810475">
                  <a:extLst>
                    <a:ext uri="{9D8B030D-6E8A-4147-A177-3AD203B41FA5}">
                      <a16:colId xmlns:a16="http://schemas.microsoft.com/office/drawing/2014/main" val="2731686162"/>
                    </a:ext>
                  </a:extLst>
                </a:gridCol>
              </a:tblGrid>
              <a:tr h="1712912">
                <a:tc>
                  <a:txBody>
                    <a:bodyPr/>
                    <a:lstStyle/>
                    <a:p>
                      <a:endParaRPr lang="en-NL"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NL"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NL"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NL"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71148511"/>
                  </a:ext>
                </a:extLst>
              </a:tr>
              <a:tr h="312950">
                <a:tc>
                  <a:txBody>
                    <a:bodyPr/>
                    <a:lstStyle/>
                    <a:p>
                      <a:pPr algn="ctr"/>
                      <a:r>
                        <a:rPr lang="en-NL" dirty="0"/>
                        <a:t>Ligand_00 (DU1)</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NL" dirty="0"/>
                        <a:t>Ligand_59</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NL" dirty="0"/>
                        <a:t>Ligand_65</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NL" dirty="0"/>
                        <a:t>Ligand_63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616113"/>
                  </a:ext>
                </a:extLst>
              </a:tr>
              <a:tr h="312950">
                <a:tc>
                  <a:txBody>
                    <a:bodyPr/>
                    <a:lstStyle/>
                    <a:p>
                      <a:pPr algn="ctr"/>
                      <a:r>
                        <a:rPr lang="en-NL" dirty="0"/>
                        <a:t>7.02</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NL" dirty="0"/>
                        <a:t>7.66</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NL" dirty="0"/>
                        <a:t>7.60</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pPr algn="ctr"/>
                      <a:r>
                        <a:rPr lang="en-NL" dirty="0"/>
                        <a:t>7.53</a:t>
                      </a:r>
                    </a:p>
                  </a:txBody>
                  <a:tcPr anchor="ct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565604022"/>
                  </a:ext>
                </a:extLst>
              </a:tr>
            </a:tbl>
          </a:graphicData>
        </a:graphic>
      </p:graphicFrame>
      <p:sp>
        <p:nvSpPr>
          <p:cNvPr id="2" name="Text Placeholder 1">
            <a:extLst>
              <a:ext uri="{FF2B5EF4-FFF2-40B4-BE49-F238E27FC236}">
                <a16:creationId xmlns:a16="http://schemas.microsoft.com/office/drawing/2014/main" id="{B847F6A3-A449-E382-5594-AAFD7A873241}"/>
              </a:ext>
            </a:extLst>
          </p:cNvPr>
          <p:cNvSpPr>
            <a:spLocks noGrp="1"/>
          </p:cNvSpPr>
          <p:nvPr>
            <p:ph type="body" sz="quarter" idx="12"/>
          </p:nvPr>
        </p:nvSpPr>
        <p:spPr/>
        <p:txBody>
          <a:bodyPr/>
          <a:lstStyle/>
          <a:p>
            <a:endParaRPr lang="en-NL"/>
          </a:p>
        </p:txBody>
      </p:sp>
      <p:sp>
        <p:nvSpPr>
          <p:cNvPr id="3" name="Title 2">
            <a:extLst>
              <a:ext uri="{FF2B5EF4-FFF2-40B4-BE49-F238E27FC236}">
                <a16:creationId xmlns:a16="http://schemas.microsoft.com/office/drawing/2014/main" id="{78977B65-E9E3-6FCB-9667-E2394579BC16}"/>
              </a:ext>
            </a:extLst>
          </p:cNvPr>
          <p:cNvSpPr>
            <a:spLocks noGrp="1"/>
          </p:cNvSpPr>
          <p:nvPr>
            <p:ph type="title"/>
          </p:nvPr>
        </p:nvSpPr>
        <p:spPr/>
        <p:txBody>
          <a:bodyPr/>
          <a:lstStyle/>
          <a:p>
            <a:r>
              <a:rPr lang="en-NL" dirty="0"/>
              <a:t>Overview </a:t>
            </a:r>
            <a:r>
              <a:rPr lang="en-GB" dirty="0"/>
              <a:t>A</a:t>
            </a:r>
            <a:r>
              <a:rPr lang="en-GB" baseline="-25000" dirty="0"/>
              <a:t>1</a:t>
            </a:r>
            <a:r>
              <a:rPr lang="en-GB" dirty="0"/>
              <a:t>AR</a:t>
            </a:r>
            <a:r>
              <a:rPr lang="en-NL" dirty="0"/>
              <a:t> ligands</a:t>
            </a:r>
          </a:p>
        </p:txBody>
      </p:sp>
      <p:sp>
        <p:nvSpPr>
          <p:cNvPr id="4" name="Text Placeholder 3">
            <a:extLst>
              <a:ext uri="{FF2B5EF4-FFF2-40B4-BE49-F238E27FC236}">
                <a16:creationId xmlns:a16="http://schemas.microsoft.com/office/drawing/2014/main" id="{0EA5161D-93C0-6961-BC00-79A1F0D10CC7}"/>
              </a:ext>
            </a:extLst>
          </p:cNvPr>
          <p:cNvSpPr>
            <a:spLocks noGrp="1"/>
          </p:cNvSpPr>
          <p:nvPr>
            <p:ph type="body" sz="quarter" idx="13"/>
          </p:nvPr>
        </p:nvSpPr>
        <p:spPr>
          <a:xfrm>
            <a:off x="489063" y="1596819"/>
            <a:ext cx="11370752" cy="1782639"/>
          </a:xfrm>
        </p:spPr>
        <p:txBody>
          <a:bodyPr>
            <a:normAutofit/>
          </a:bodyPr>
          <a:lstStyle/>
          <a:p>
            <a:r>
              <a:rPr lang="en-NL" dirty="0"/>
              <a:t>Most important modifications</a:t>
            </a:r>
          </a:p>
        </p:txBody>
      </p:sp>
      <p:pic>
        <p:nvPicPr>
          <p:cNvPr id="1025" name="Picture 1">
            <a:extLst>
              <a:ext uri="{FF2B5EF4-FFF2-40B4-BE49-F238E27FC236}">
                <a16:creationId xmlns:a16="http://schemas.microsoft.com/office/drawing/2014/main" id="{F9329622-06D4-659D-3996-3D42D1D72A0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3914" y="2643713"/>
            <a:ext cx="2357211" cy="144004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a:extLst>
              <a:ext uri="{FF2B5EF4-FFF2-40B4-BE49-F238E27FC236}">
                <a16:creationId xmlns:a16="http://schemas.microsoft.com/office/drawing/2014/main" id="{279C8EE8-080E-2022-46F7-4E999CA317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8971" y="2643714"/>
            <a:ext cx="2592073" cy="144004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a:extLst>
              <a:ext uri="{FF2B5EF4-FFF2-40B4-BE49-F238E27FC236}">
                <a16:creationId xmlns:a16="http://schemas.microsoft.com/office/drawing/2014/main" id="{AD3AB4A7-E4CC-6D8B-A21B-5D4B9A2818B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02750" y="2630644"/>
            <a:ext cx="2661118" cy="145311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A structure of a chemical formula&#10;&#10;Description automatically generated">
            <a:extLst>
              <a:ext uri="{FF2B5EF4-FFF2-40B4-BE49-F238E27FC236}">
                <a16:creationId xmlns:a16="http://schemas.microsoft.com/office/drawing/2014/main" id="{CDD49398-FB22-8DCA-44FA-C7C439DA88E6}"/>
              </a:ext>
            </a:extLst>
          </p:cNvPr>
          <p:cNvPicPr>
            <a:picLocks noChangeAspect="1"/>
          </p:cNvPicPr>
          <p:nvPr/>
        </p:nvPicPr>
        <p:blipFill>
          <a:blip r:embed="rId5"/>
          <a:stretch>
            <a:fillRect/>
          </a:stretch>
        </p:blipFill>
        <p:spPr>
          <a:xfrm>
            <a:off x="610492" y="2674659"/>
            <a:ext cx="2550069" cy="1409095"/>
          </a:xfrm>
          <a:prstGeom prst="rect">
            <a:avLst/>
          </a:prstGeom>
        </p:spPr>
      </p:pic>
      <p:sp>
        <p:nvSpPr>
          <p:cNvPr id="23" name="Oval 22">
            <a:extLst>
              <a:ext uri="{FF2B5EF4-FFF2-40B4-BE49-F238E27FC236}">
                <a16:creationId xmlns:a16="http://schemas.microsoft.com/office/drawing/2014/main" id="{A2729A97-56D5-1BBD-8ABB-2FA9D2EA28F7}"/>
              </a:ext>
            </a:extLst>
          </p:cNvPr>
          <p:cNvSpPr/>
          <p:nvPr/>
        </p:nvSpPr>
        <p:spPr>
          <a:xfrm>
            <a:off x="4504776" y="2674659"/>
            <a:ext cx="508000" cy="440052"/>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
        <p:nvSpPr>
          <p:cNvPr id="24" name="Oval 23">
            <a:extLst>
              <a:ext uri="{FF2B5EF4-FFF2-40B4-BE49-F238E27FC236}">
                <a16:creationId xmlns:a16="http://schemas.microsoft.com/office/drawing/2014/main" id="{657C507D-AA5A-306A-D88A-98CBAA70D509}"/>
              </a:ext>
            </a:extLst>
          </p:cNvPr>
          <p:cNvSpPr/>
          <p:nvPr/>
        </p:nvSpPr>
        <p:spPr>
          <a:xfrm>
            <a:off x="4422259" y="3571911"/>
            <a:ext cx="374617" cy="32623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NL"/>
          </a:p>
        </p:txBody>
      </p:sp>
    </p:spTree>
    <p:extLst>
      <p:ext uri="{BB962C8B-B14F-4D97-AF65-F5344CB8AC3E}">
        <p14:creationId xmlns:p14="http://schemas.microsoft.com/office/powerpoint/2010/main" val="3281804914"/>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FB9CE286-1E5B-D009-06A1-27838432240E}"/>
              </a:ext>
            </a:extLst>
          </p:cNvPr>
          <p:cNvSpPr>
            <a:spLocks noGrp="1"/>
          </p:cNvSpPr>
          <p:nvPr>
            <p:ph type="body" sz="quarter" idx="12"/>
          </p:nvPr>
        </p:nvSpPr>
        <p:spPr/>
        <p:txBody>
          <a:bodyPr/>
          <a:lstStyle/>
          <a:p>
            <a:endParaRPr lang="en-NL" dirty="0"/>
          </a:p>
        </p:txBody>
      </p:sp>
      <p:sp>
        <p:nvSpPr>
          <p:cNvPr id="3" name="Title 2">
            <a:extLst>
              <a:ext uri="{FF2B5EF4-FFF2-40B4-BE49-F238E27FC236}">
                <a16:creationId xmlns:a16="http://schemas.microsoft.com/office/drawing/2014/main" id="{ED31D69D-1550-1AC8-260E-F60E9BCE3347}"/>
              </a:ext>
            </a:extLst>
          </p:cNvPr>
          <p:cNvSpPr>
            <a:spLocks noGrp="1"/>
          </p:cNvSpPr>
          <p:nvPr>
            <p:ph type="title"/>
          </p:nvPr>
        </p:nvSpPr>
        <p:spPr/>
        <p:txBody>
          <a:bodyPr/>
          <a:lstStyle/>
          <a:p>
            <a:r>
              <a:rPr lang="en-NL" dirty="0"/>
              <a:t>Docking positions of DU1 and ligand_59</a:t>
            </a:r>
          </a:p>
        </p:txBody>
      </p:sp>
      <p:sp>
        <p:nvSpPr>
          <p:cNvPr id="4" name="Text Placeholder 3">
            <a:extLst>
              <a:ext uri="{FF2B5EF4-FFF2-40B4-BE49-F238E27FC236}">
                <a16:creationId xmlns:a16="http://schemas.microsoft.com/office/drawing/2014/main" id="{4BDFD512-6BA8-957B-51B7-B6C3F00A35F7}"/>
              </a:ext>
            </a:extLst>
          </p:cNvPr>
          <p:cNvSpPr>
            <a:spLocks noGrp="1"/>
          </p:cNvSpPr>
          <p:nvPr>
            <p:ph type="body" sz="quarter" idx="13"/>
          </p:nvPr>
        </p:nvSpPr>
        <p:spPr/>
        <p:txBody>
          <a:bodyPr/>
          <a:lstStyle/>
          <a:p>
            <a:endParaRPr lang="en-NL" dirty="0"/>
          </a:p>
        </p:txBody>
      </p:sp>
      <p:pic>
        <p:nvPicPr>
          <p:cNvPr id="3073" name="Picture 1">
            <a:extLst>
              <a:ext uri="{FF2B5EF4-FFF2-40B4-BE49-F238E27FC236}">
                <a16:creationId xmlns:a16="http://schemas.microsoft.com/office/drawing/2014/main" id="{3EC8C113-9461-ED65-306E-595E42508FB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9063" y="2150374"/>
            <a:ext cx="5610112" cy="2564372"/>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a:extLst>
              <a:ext uri="{FF2B5EF4-FFF2-40B4-BE49-F238E27FC236}">
                <a16:creationId xmlns:a16="http://schemas.microsoft.com/office/drawing/2014/main" id="{35705F31-8965-6606-6072-03F53282D66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4831" y="2150374"/>
            <a:ext cx="5504984" cy="256437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68B0787B-56A3-01E9-D46C-FFBEC89713D6}"/>
              </a:ext>
            </a:extLst>
          </p:cNvPr>
          <p:cNvSpPr txBox="1"/>
          <p:nvPr/>
        </p:nvSpPr>
        <p:spPr>
          <a:xfrm>
            <a:off x="1606513" y="4961064"/>
            <a:ext cx="3375212" cy="369332"/>
          </a:xfrm>
          <a:prstGeom prst="rect">
            <a:avLst/>
          </a:prstGeom>
          <a:noFill/>
        </p:spPr>
        <p:txBody>
          <a:bodyPr wrap="square" rtlCol="0">
            <a:spAutoFit/>
          </a:bodyPr>
          <a:lstStyle/>
          <a:p>
            <a:pPr algn="ctr"/>
            <a:r>
              <a:rPr lang="en-NL" b="1" dirty="0"/>
              <a:t>DU1 (Ligand_00)</a:t>
            </a:r>
          </a:p>
        </p:txBody>
      </p:sp>
      <p:sp>
        <p:nvSpPr>
          <p:cNvPr id="9" name="TextBox 8">
            <a:extLst>
              <a:ext uri="{FF2B5EF4-FFF2-40B4-BE49-F238E27FC236}">
                <a16:creationId xmlns:a16="http://schemas.microsoft.com/office/drawing/2014/main" id="{FDA1297E-4187-E120-B74A-AF5575157056}"/>
              </a:ext>
            </a:extLst>
          </p:cNvPr>
          <p:cNvSpPr txBox="1"/>
          <p:nvPr/>
        </p:nvSpPr>
        <p:spPr>
          <a:xfrm>
            <a:off x="7419717" y="4961064"/>
            <a:ext cx="3375212" cy="369332"/>
          </a:xfrm>
          <a:prstGeom prst="rect">
            <a:avLst/>
          </a:prstGeom>
          <a:noFill/>
        </p:spPr>
        <p:txBody>
          <a:bodyPr wrap="square" rtlCol="0">
            <a:spAutoFit/>
          </a:bodyPr>
          <a:lstStyle/>
          <a:p>
            <a:pPr algn="ctr"/>
            <a:r>
              <a:rPr lang="en-NL" b="1" dirty="0"/>
              <a:t>Ligand_59</a:t>
            </a:r>
          </a:p>
        </p:txBody>
      </p:sp>
    </p:spTree>
    <p:extLst>
      <p:ext uri="{BB962C8B-B14F-4D97-AF65-F5344CB8AC3E}">
        <p14:creationId xmlns:p14="http://schemas.microsoft.com/office/powerpoint/2010/main" val="2046577830"/>
      </p:ext>
    </p:extLst>
  </p:cSld>
  <p:clrMapOvr>
    <a:masterClrMapping/>
  </p:clrMapOvr>
  <p:transition spd="med">
    <p:pull/>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0F8C9980-9B64-89A8-BD6C-94769A1718C1}"/>
              </a:ext>
            </a:extLst>
          </p:cNvPr>
          <p:cNvSpPr>
            <a:spLocks noGrp="1"/>
          </p:cNvSpPr>
          <p:nvPr>
            <p:ph type="body" sz="quarter" idx="12"/>
          </p:nvPr>
        </p:nvSpPr>
        <p:spPr/>
        <p:txBody>
          <a:bodyPr/>
          <a:lstStyle/>
          <a:p>
            <a:endParaRPr lang="en-NL"/>
          </a:p>
        </p:txBody>
      </p:sp>
      <p:sp>
        <p:nvSpPr>
          <p:cNvPr id="3" name="Title 2">
            <a:extLst>
              <a:ext uri="{FF2B5EF4-FFF2-40B4-BE49-F238E27FC236}">
                <a16:creationId xmlns:a16="http://schemas.microsoft.com/office/drawing/2014/main" id="{178653BA-2471-2028-AF96-4EF12EE6F66B}"/>
              </a:ext>
            </a:extLst>
          </p:cNvPr>
          <p:cNvSpPr>
            <a:spLocks noGrp="1"/>
          </p:cNvSpPr>
          <p:nvPr>
            <p:ph type="title"/>
          </p:nvPr>
        </p:nvSpPr>
        <p:spPr/>
        <p:txBody>
          <a:bodyPr/>
          <a:lstStyle/>
          <a:p>
            <a:r>
              <a:rPr lang="en-NL"/>
              <a:t>Summary</a:t>
            </a:r>
          </a:p>
        </p:txBody>
      </p:sp>
      <p:sp>
        <p:nvSpPr>
          <p:cNvPr id="4" name="Text Placeholder 3">
            <a:extLst>
              <a:ext uri="{FF2B5EF4-FFF2-40B4-BE49-F238E27FC236}">
                <a16:creationId xmlns:a16="http://schemas.microsoft.com/office/drawing/2014/main" id="{465374EF-ADCC-11D1-9861-230583086157}"/>
              </a:ext>
            </a:extLst>
          </p:cNvPr>
          <p:cNvSpPr>
            <a:spLocks noGrp="1"/>
          </p:cNvSpPr>
          <p:nvPr>
            <p:ph type="body" sz="quarter" idx="13"/>
          </p:nvPr>
        </p:nvSpPr>
        <p:spPr/>
        <p:txBody>
          <a:bodyPr vert="horz" lIns="0" tIns="0" rIns="0" bIns="0" rtlCol="0" anchor="t">
            <a:normAutofit/>
          </a:bodyPr>
          <a:lstStyle/>
          <a:p>
            <a:r>
              <a:rPr lang="en-NL" dirty="0"/>
              <a:t>DU1</a:t>
            </a:r>
            <a:r>
              <a:rPr lang="en-GB" dirty="0"/>
              <a:t> was redocked</a:t>
            </a:r>
            <a:r>
              <a:rPr lang="en-NL" dirty="0"/>
              <a:t> in different docking software + machine learning</a:t>
            </a:r>
            <a:endParaRPr lang="en-US" dirty="0"/>
          </a:p>
          <a:p>
            <a:r>
              <a:rPr lang="en-US" dirty="0"/>
              <a:t>A novel ligand with higher affinity for A</a:t>
            </a:r>
            <a:r>
              <a:rPr lang="en-US" baseline="-25000" dirty="0"/>
              <a:t>1</a:t>
            </a:r>
            <a:r>
              <a:rPr lang="en-US" dirty="0"/>
              <a:t>AR was docked </a:t>
            </a:r>
          </a:p>
        </p:txBody>
      </p:sp>
      <p:sp>
        <p:nvSpPr>
          <p:cNvPr id="7" name="Arrow: Right 6">
            <a:extLst>
              <a:ext uri="{FF2B5EF4-FFF2-40B4-BE49-F238E27FC236}">
                <a16:creationId xmlns:a16="http://schemas.microsoft.com/office/drawing/2014/main" id="{796DBC9C-4C2D-FA43-6FC2-81F4328828D6}"/>
              </a:ext>
            </a:extLst>
          </p:cNvPr>
          <p:cNvSpPr/>
          <p:nvPr/>
        </p:nvSpPr>
        <p:spPr>
          <a:xfrm>
            <a:off x="5478267" y="4193116"/>
            <a:ext cx="1109559" cy="488272"/>
          </a:xfrm>
          <a:prstGeom prst="rightArrow">
            <a:avLst/>
          </a:prstGeom>
          <a:solidFill>
            <a:srgbClr val="0C2577"/>
          </a:solidFill>
          <a:ln>
            <a:solidFill>
              <a:srgbClr val="0C2577"/>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9808CDE-10C9-595A-1B0A-1DC02B560121}"/>
              </a:ext>
            </a:extLst>
          </p:cNvPr>
          <p:cNvSpPr txBox="1"/>
          <p:nvPr/>
        </p:nvSpPr>
        <p:spPr>
          <a:xfrm>
            <a:off x="2505706" y="2864592"/>
            <a:ext cx="17089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C2577"/>
                </a:solidFill>
              </a:rPr>
              <a:t>DU1</a:t>
            </a:r>
          </a:p>
        </p:txBody>
      </p:sp>
      <p:pic>
        <p:nvPicPr>
          <p:cNvPr id="5" name="Picture 4" descr="A structure of a chemical formula&#10;&#10;Description automatically generated">
            <a:extLst>
              <a:ext uri="{FF2B5EF4-FFF2-40B4-BE49-F238E27FC236}">
                <a16:creationId xmlns:a16="http://schemas.microsoft.com/office/drawing/2014/main" id="{EFAB245B-98B9-0A79-10D0-B46D146436DA}"/>
              </a:ext>
            </a:extLst>
          </p:cNvPr>
          <p:cNvPicPr>
            <a:picLocks noChangeAspect="1"/>
          </p:cNvPicPr>
          <p:nvPr/>
        </p:nvPicPr>
        <p:blipFill>
          <a:blip r:embed="rId2"/>
          <a:stretch>
            <a:fillRect/>
          </a:stretch>
        </p:blipFill>
        <p:spPr>
          <a:xfrm>
            <a:off x="1676211" y="3518669"/>
            <a:ext cx="3367943" cy="1861029"/>
          </a:xfrm>
          <a:prstGeom prst="rect">
            <a:avLst/>
          </a:prstGeom>
        </p:spPr>
      </p:pic>
      <p:pic>
        <p:nvPicPr>
          <p:cNvPr id="9" name="Picture 1">
            <a:extLst>
              <a:ext uri="{FF2B5EF4-FFF2-40B4-BE49-F238E27FC236}">
                <a16:creationId xmlns:a16="http://schemas.microsoft.com/office/drawing/2014/main" id="{883EE530-B8AF-D83B-4065-11F5C485F02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21939" y="3465725"/>
            <a:ext cx="3157485" cy="1928936"/>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656FC12A-B86D-8EB1-3EAA-9A798AA88E41}"/>
              </a:ext>
            </a:extLst>
          </p:cNvPr>
          <p:cNvSpPr txBox="1"/>
          <p:nvPr/>
        </p:nvSpPr>
        <p:spPr>
          <a:xfrm>
            <a:off x="7746205" y="2869268"/>
            <a:ext cx="1708951"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2800" b="1" dirty="0">
                <a:solidFill>
                  <a:srgbClr val="0C2577"/>
                </a:solidFill>
              </a:rPr>
              <a:t>Ligand_59</a:t>
            </a:r>
          </a:p>
        </p:txBody>
      </p:sp>
    </p:spTree>
    <p:extLst>
      <p:ext uri="{BB962C8B-B14F-4D97-AF65-F5344CB8AC3E}">
        <p14:creationId xmlns:p14="http://schemas.microsoft.com/office/powerpoint/2010/main" val="1841634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FCE6C-9644-1FFD-850A-744E284EAD44}"/>
              </a:ext>
            </a:extLst>
          </p:cNvPr>
          <p:cNvSpPr>
            <a:spLocks noGrp="1"/>
          </p:cNvSpPr>
          <p:nvPr>
            <p:ph type="body" sz="quarter" idx="12"/>
          </p:nvPr>
        </p:nvSpPr>
        <p:spPr/>
        <p:txBody>
          <a:bodyPr/>
          <a:lstStyle/>
          <a:p>
            <a:endParaRPr lang="en-IE"/>
          </a:p>
        </p:txBody>
      </p:sp>
      <p:sp>
        <p:nvSpPr>
          <p:cNvPr id="3" name="Title 2">
            <a:extLst>
              <a:ext uri="{FF2B5EF4-FFF2-40B4-BE49-F238E27FC236}">
                <a16:creationId xmlns:a16="http://schemas.microsoft.com/office/drawing/2014/main" id="{6E2EB317-F6CD-6519-78EA-85241DABF945}"/>
              </a:ext>
            </a:extLst>
          </p:cNvPr>
          <p:cNvSpPr>
            <a:spLocks noGrp="1"/>
          </p:cNvSpPr>
          <p:nvPr>
            <p:ph type="title"/>
          </p:nvPr>
        </p:nvSpPr>
        <p:spPr/>
        <p:txBody>
          <a:bodyPr/>
          <a:lstStyle/>
          <a:p>
            <a:r>
              <a:rPr lang="en-IE"/>
              <a:t>Discussion and Future Perspectives</a:t>
            </a:r>
          </a:p>
        </p:txBody>
      </p:sp>
      <p:sp>
        <p:nvSpPr>
          <p:cNvPr id="4" name="Text Placeholder 3">
            <a:extLst>
              <a:ext uri="{FF2B5EF4-FFF2-40B4-BE49-F238E27FC236}">
                <a16:creationId xmlns:a16="http://schemas.microsoft.com/office/drawing/2014/main" id="{CFA59E67-9133-FF86-F027-E640F6A5F2E1}"/>
              </a:ext>
            </a:extLst>
          </p:cNvPr>
          <p:cNvSpPr>
            <a:spLocks noGrp="1"/>
          </p:cNvSpPr>
          <p:nvPr>
            <p:ph type="body" sz="quarter" idx="13"/>
          </p:nvPr>
        </p:nvSpPr>
        <p:spPr/>
        <p:txBody>
          <a:bodyPr vert="horz" lIns="0" tIns="0" rIns="0" bIns="0" rtlCol="0" anchor="t">
            <a:normAutofit/>
          </a:bodyPr>
          <a:lstStyle/>
          <a:p>
            <a:r>
              <a:rPr lang="en-IE" dirty="0"/>
              <a:t>Difference in docking scores </a:t>
            </a:r>
          </a:p>
          <a:p>
            <a:r>
              <a:rPr lang="en-IE" dirty="0"/>
              <a:t>Validation of docking scores is needed</a:t>
            </a:r>
          </a:p>
          <a:p>
            <a:r>
              <a:rPr lang="en-IE"/>
              <a:t>Three </a:t>
            </a:r>
            <a:r>
              <a:rPr lang="en-IE" dirty="0"/>
              <a:t>N-glycosylation</a:t>
            </a:r>
            <a:r>
              <a:rPr lang="en-IE"/>
              <a:t> sites</a:t>
            </a:r>
            <a:r>
              <a:rPr lang="en-IE" dirty="0"/>
              <a:t> </a:t>
            </a:r>
          </a:p>
          <a:p>
            <a:r>
              <a:rPr lang="en-IE" dirty="0"/>
              <a:t>Docking on the glycosylated A</a:t>
            </a:r>
            <a:r>
              <a:rPr lang="en-IE" baseline="-25000" dirty="0"/>
              <a:t>1</a:t>
            </a:r>
            <a:r>
              <a:rPr lang="en-IE" dirty="0"/>
              <a:t> AR</a:t>
            </a:r>
          </a:p>
          <a:p>
            <a:pPr marL="0" indent="0">
              <a:buNone/>
            </a:pPr>
            <a:endParaRPr lang="en-IE" dirty="0"/>
          </a:p>
        </p:txBody>
      </p:sp>
      <p:pic>
        <p:nvPicPr>
          <p:cNvPr id="5" name="Picture 4">
            <a:extLst>
              <a:ext uri="{FF2B5EF4-FFF2-40B4-BE49-F238E27FC236}">
                <a16:creationId xmlns:a16="http://schemas.microsoft.com/office/drawing/2014/main" id="{2C8E677E-B258-F9CC-96E6-403CAD4129EF}"/>
              </a:ext>
            </a:extLst>
          </p:cNvPr>
          <p:cNvPicPr>
            <a:picLocks noChangeAspect="1"/>
          </p:cNvPicPr>
          <p:nvPr/>
        </p:nvPicPr>
        <p:blipFill>
          <a:blip r:embed="rId2"/>
          <a:stretch>
            <a:fillRect/>
          </a:stretch>
        </p:blipFill>
        <p:spPr>
          <a:xfrm>
            <a:off x="7776448" y="1601230"/>
            <a:ext cx="2744629" cy="2146337"/>
          </a:xfrm>
          <a:prstGeom prst="rect">
            <a:avLst/>
          </a:prstGeom>
        </p:spPr>
      </p:pic>
    </p:spTree>
    <p:extLst>
      <p:ext uri="{BB962C8B-B14F-4D97-AF65-F5344CB8AC3E}">
        <p14:creationId xmlns:p14="http://schemas.microsoft.com/office/powerpoint/2010/main" val="201467371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006F3D8-B420-4FC8-84C2-8B5FBC4CFC18}"/>
              </a:ext>
            </a:extLst>
          </p:cNvPr>
          <p:cNvSpPr>
            <a:spLocks noGrp="1"/>
          </p:cNvSpPr>
          <p:nvPr>
            <p:ph type="body" sz="quarter" idx="12"/>
          </p:nvPr>
        </p:nvSpPr>
        <p:spPr/>
        <p:txBody>
          <a:bodyPr/>
          <a:lstStyle/>
          <a:p>
            <a:endParaRPr lang="nl-NL"/>
          </a:p>
        </p:txBody>
      </p:sp>
      <p:sp>
        <p:nvSpPr>
          <p:cNvPr id="3" name="Title 2">
            <a:extLst>
              <a:ext uri="{FF2B5EF4-FFF2-40B4-BE49-F238E27FC236}">
                <a16:creationId xmlns:a16="http://schemas.microsoft.com/office/drawing/2014/main" id="{E3CEDA3B-65D2-47EC-9F51-B3608310DD94}"/>
              </a:ext>
            </a:extLst>
          </p:cNvPr>
          <p:cNvSpPr>
            <a:spLocks noGrp="1"/>
          </p:cNvSpPr>
          <p:nvPr>
            <p:ph type="title"/>
          </p:nvPr>
        </p:nvSpPr>
        <p:spPr/>
        <p:txBody>
          <a:bodyPr/>
          <a:lstStyle/>
          <a:p>
            <a:r>
              <a:rPr lang="en-US" dirty="0"/>
              <a:t>Thank you for listening, questions?</a:t>
            </a:r>
          </a:p>
        </p:txBody>
      </p:sp>
      <p:pic>
        <p:nvPicPr>
          <p:cNvPr id="4" name="Picture 1">
            <a:extLst>
              <a:ext uri="{FF2B5EF4-FFF2-40B4-BE49-F238E27FC236}">
                <a16:creationId xmlns:a16="http://schemas.microsoft.com/office/drawing/2014/main" id="{81038E8A-A379-9BE7-93B7-E5B906068B6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96351" y="4610207"/>
            <a:ext cx="3157485" cy="19289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3761651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le: Rounded Corners 8">
            <a:extLst>
              <a:ext uri="{FF2B5EF4-FFF2-40B4-BE49-F238E27FC236}">
                <a16:creationId xmlns:a16="http://schemas.microsoft.com/office/drawing/2014/main" id="{FB8AE290-D0CE-D11D-2216-9260AD56A88E}"/>
              </a:ext>
            </a:extLst>
          </p:cNvPr>
          <p:cNvSpPr/>
          <p:nvPr/>
        </p:nvSpPr>
        <p:spPr>
          <a:xfrm>
            <a:off x="1946272" y="1616142"/>
            <a:ext cx="1333264" cy="869774"/>
          </a:xfrm>
          <a:prstGeom prst="roundRect">
            <a:avLst/>
          </a:prstGeom>
          <a:solidFill>
            <a:schemeClr val="tx2">
              <a:lumMod val="20000"/>
              <a:lumOff val="80000"/>
            </a:schemeClr>
          </a:solidFill>
          <a:ln w="38100">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b="1" dirty="0">
                <a:solidFill>
                  <a:schemeClr val="tx1"/>
                </a:solidFill>
              </a:rPr>
              <a:t>A</a:t>
            </a:r>
            <a:r>
              <a:rPr lang="en-GB" sz="2800" b="1" baseline="-25000" dirty="0">
                <a:solidFill>
                  <a:schemeClr val="tx1"/>
                </a:solidFill>
              </a:rPr>
              <a:t>1</a:t>
            </a:r>
            <a:endParaRPr lang="en-IE" sz="2800" b="1" dirty="0">
              <a:solidFill>
                <a:schemeClr val="tx1"/>
              </a:solidFill>
            </a:endParaRPr>
          </a:p>
        </p:txBody>
      </p:sp>
      <p:grpSp>
        <p:nvGrpSpPr>
          <p:cNvPr id="14" name="Group 13">
            <a:extLst>
              <a:ext uri="{FF2B5EF4-FFF2-40B4-BE49-F238E27FC236}">
                <a16:creationId xmlns:a16="http://schemas.microsoft.com/office/drawing/2014/main" id="{32000FBC-134C-E4E6-C12C-53D3FB808DA0}"/>
              </a:ext>
            </a:extLst>
          </p:cNvPr>
          <p:cNvGrpSpPr/>
          <p:nvPr/>
        </p:nvGrpSpPr>
        <p:grpSpPr>
          <a:xfrm>
            <a:off x="4270453" y="1621821"/>
            <a:ext cx="5981626" cy="864095"/>
            <a:chOff x="4270453" y="1869471"/>
            <a:chExt cx="5981626" cy="864095"/>
          </a:xfrm>
        </p:grpSpPr>
        <p:sp>
          <p:nvSpPr>
            <p:cNvPr id="10" name="Rectangle: Rounded Corners 9">
              <a:extLst>
                <a:ext uri="{FF2B5EF4-FFF2-40B4-BE49-F238E27FC236}">
                  <a16:creationId xmlns:a16="http://schemas.microsoft.com/office/drawing/2014/main" id="{0C8C8602-542E-B3B5-A281-AD8B81C713E3}"/>
                </a:ext>
              </a:extLst>
            </p:cNvPr>
            <p:cNvSpPr/>
            <p:nvPr/>
          </p:nvSpPr>
          <p:spPr>
            <a:xfrm>
              <a:off x="4270453" y="1869471"/>
              <a:ext cx="1333264" cy="864095"/>
            </a:xfrm>
            <a:prstGeom prst="roundRect">
              <a:avLst/>
            </a:prstGeom>
            <a:solidFill>
              <a:schemeClr val="tx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A</a:t>
              </a:r>
              <a:r>
                <a:rPr lang="en-GB" sz="2800" baseline="-25000" dirty="0">
                  <a:solidFill>
                    <a:schemeClr val="tx1"/>
                  </a:solidFill>
                </a:rPr>
                <a:t>2A</a:t>
              </a:r>
              <a:endParaRPr lang="en-IE" sz="2800" dirty="0">
                <a:solidFill>
                  <a:schemeClr val="tx1"/>
                </a:solidFill>
              </a:endParaRPr>
            </a:p>
          </p:txBody>
        </p:sp>
        <p:sp>
          <p:nvSpPr>
            <p:cNvPr id="11" name="Rectangle: Rounded Corners 10">
              <a:extLst>
                <a:ext uri="{FF2B5EF4-FFF2-40B4-BE49-F238E27FC236}">
                  <a16:creationId xmlns:a16="http://schemas.microsoft.com/office/drawing/2014/main" id="{CFAC0C5C-2104-4EBD-C283-75DB4F81C47B}"/>
                </a:ext>
              </a:extLst>
            </p:cNvPr>
            <p:cNvSpPr/>
            <p:nvPr/>
          </p:nvSpPr>
          <p:spPr>
            <a:xfrm>
              <a:off x="6594634" y="1869471"/>
              <a:ext cx="1333264" cy="864095"/>
            </a:xfrm>
            <a:prstGeom prst="roundRect">
              <a:avLst/>
            </a:prstGeom>
            <a:solidFill>
              <a:schemeClr val="tx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A</a:t>
              </a:r>
              <a:r>
                <a:rPr lang="en-GB" sz="2800" baseline="-25000" dirty="0">
                  <a:solidFill>
                    <a:schemeClr val="tx1"/>
                  </a:solidFill>
                </a:rPr>
                <a:t>2B</a:t>
              </a:r>
              <a:endParaRPr lang="en-IE" sz="2800" dirty="0">
                <a:solidFill>
                  <a:schemeClr val="tx1"/>
                </a:solidFill>
              </a:endParaRPr>
            </a:p>
          </p:txBody>
        </p:sp>
        <p:sp>
          <p:nvSpPr>
            <p:cNvPr id="12" name="Rectangle: Rounded Corners 11">
              <a:extLst>
                <a:ext uri="{FF2B5EF4-FFF2-40B4-BE49-F238E27FC236}">
                  <a16:creationId xmlns:a16="http://schemas.microsoft.com/office/drawing/2014/main" id="{5BC02A64-6A2B-9BE7-D72C-871ECC6AE525}"/>
                </a:ext>
              </a:extLst>
            </p:cNvPr>
            <p:cNvSpPr/>
            <p:nvPr/>
          </p:nvSpPr>
          <p:spPr>
            <a:xfrm>
              <a:off x="8918815" y="1869471"/>
              <a:ext cx="1333264" cy="864095"/>
            </a:xfrm>
            <a:prstGeom prst="roundRect">
              <a:avLst/>
            </a:prstGeom>
            <a:solidFill>
              <a:schemeClr val="tx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800" dirty="0">
                  <a:solidFill>
                    <a:schemeClr val="tx1"/>
                  </a:solidFill>
                </a:rPr>
                <a:t>A</a:t>
              </a:r>
              <a:r>
                <a:rPr lang="en-GB" sz="2800" baseline="-25000" dirty="0">
                  <a:solidFill>
                    <a:schemeClr val="tx1"/>
                  </a:solidFill>
                </a:rPr>
                <a:t>3</a:t>
              </a:r>
              <a:endParaRPr lang="en-IE" sz="2800" dirty="0">
                <a:solidFill>
                  <a:schemeClr val="tx1"/>
                </a:solidFill>
              </a:endParaRPr>
            </a:p>
          </p:txBody>
        </p:sp>
      </p:grpSp>
      <p:sp>
        <p:nvSpPr>
          <p:cNvPr id="16" name="Text Placeholder 1">
            <a:extLst>
              <a:ext uri="{FF2B5EF4-FFF2-40B4-BE49-F238E27FC236}">
                <a16:creationId xmlns:a16="http://schemas.microsoft.com/office/drawing/2014/main" id="{EC3488C1-D7EB-0AD8-1B16-2C3F8E194306}"/>
              </a:ext>
            </a:extLst>
          </p:cNvPr>
          <p:cNvSpPr>
            <a:spLocks noGrp="1"/>
          </p:cNvSpPr>
          <p:nvPr>
            <p:ph type="body" sz="quarter" idx="12"/>
          </p:nvPr>
        </p:nvSpPr>
        <p:spPr>
          <a:xfrm>
            <a:off x="1" y="1"/>
            <a:ext cx="12198350" cy="864095"/>
          </a:xfrm>
        </p:spPr>
        <p:txBody>
          <a:bodyPr/>
          <a:lstStyle/>
          <a:p>
            <a:endParaRPr lang="en-IE" dirty="0"/>
          </a:p>
        </p:txBody>
      </p:sp>
      <p:sp>
        <p:nvSpPr>
          <p:cNvPr id="8" name="Rectangle: Rounded Corners 7">
            <a:extLst>
              <a:ext uri="{FF2B5EF4-FFF2-40B4-BE49-F238E27FC236}">
                <a16:creationId xmlns:a16="http://schemas.microsoft.com/office/drawing/2014/main" id="{8C904DCB-3F76-BBFF-9BBE-AEFB7C28D0F4}"/>
              </a:ext>
            </a:extLst>
          </p:cNvPr>
          <p:cNvSpPr/>
          <p:nvPr/>
        </p:nvSpPr>
        <p:spPr>
          <a:xfrm>
            <a:off x="3194687" y="8288"/>
            <a:ext cx="6087613" cy="864096"/>
          </a:xfrm>
          <a:prstGeom prst="round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4000" b="1" dirty="0">
                <a:solidFill>
                  <a:schemeClr val="bg1"/>
                </a:solidFill>
              </a:rPr>
              <a:t>Adenosine Receptors (ARs)</a:t>
            </a:r>
            <a:endParaRPr lang="en-IE" sz="4000" b="1" dirty="0">
              <a:solidFill>
                <a:schemeClr val="bg1"/>
              </a:solidFill>
            </a:endParaRPr>
          </a:p>
        </p:txBody>
      </p:sp>
      <p:grpSp>
        <p:nvGrpSpPr>
          <p:cNvPr id="24" name="Group 23">
            <a:extLst>
              <a:ext uri="{FF2B5EF4-FFF2-40B4-BE49-F238E27FC236}">
                <a16:creationId xmlns:a16="http://schemas.microsoft.com/office/drawing/2014/main" id="{5E846097-F641-46B7-6773-215CD3FC52BF}"/>
              </a:ext>
            </a:extLst>
          </p:cNvPr>
          <p:cNvGrpSpPr/>
          <p:nvPr/>
        </p:nvGrpSpPr>
        <p:grpSpPr>
          <a:xfrm>
            <a:off x="656814" y="3568510"/>
            <a:ext cx="10884722" cy="1736646"/>
            <a:chOff x="656814" y="3568510"/>
            <a:chExt cx="10884722" cy="1736646"/>
          </a:xfrm>
        </p:grpSpPr>
        <p:sp>
          <p:nvSpPr>
            <p:cNvPr id="17" name="TextBox 16">
              <a:extLst>
                <a:ext uri="{FF2B5EF4-FFF2-40B4-BE49-F238E27FC236}">
                  <a16:creationId xmlns:a16="http://schemas.microsoft.com/office/drawing/2014/main" id="{5E6F6695-B11A-08AD-C8FB-F1F3FC32930F}"/>
                </a:ext>
              </a:extLst>
            </p:cNvPr>
            <p:cNvSpPr txBox="1"/>
            <p:nvPr/>
          </p:nvSpPr>
          <p:spPr>
            <a:xfrm>
              <a:off x="656814" y="3568510"/>
              <a:ext cx="4815840" cy="1736646"/>
            </a:xfrm>
            <a:prstGeom prst="roundRect">
              <a:avLst/>
            </a:prstGeom>
            <a:solidFill>
              <a:schemeClr val="tx2">
                <a:lumMod val="20000"/>
                <a:lumOff val="80000"/>
              </a:schemeClr>
            </a:solidFill>
            <a:ln>
              <a:solidFill>
                <a:schemeClr val="bg2"/>
              </a:solidFill>
            </a:ln>
          </p:spPr>
          <p:txBody>
            <a:bodyPr wrap="square" rtlCol="0">
              <a:spAutoFit/>
            </a:bodyPr>
            <a:lstStyle/>
            <a:p>
              <a:r>
                <a:rPr lang="en-GB" sz="2400" dirty="0"/>
                <a:t>A</a:t>
              </a:r>
              <a:r>
                <a:rPr lang="en-GB" sz="2400" baseline="-25000" dirty="0"/>
                <a:t>1</a:t>
              </a:r>
              <a:r>
                <a:rPr lang="en-GB" sz="2400" dirty="0"/>
                <a:t>AR Activation</a:t>
              </a:r>
              <a:r>
                <a:rPr lang="en-GB" sz="2400" baseline="30000" dirty="0"/>
                <a:t>1</a:t>
              </a:r>
              <a:r>
                <a:rPr lang="en-GB" sz="2400" dirty="0"/>
                <a:t>:</a:t>
              </a:r>
            </a:p>
            <a:p>
              <a:pPr marL="342900" indent="-342900">
                <a:buFont typeface="Arial" panose="020B0604020202020204" pitchFamily="34" charset="0"/>
                <a:buChar char="•"/>
              </a:pPr>
              <a:r>
                <a:rPr lang="en-GB" sz="2400" dirty="0">
                  <a:latin typeface="Times New Roman" panose="02020603050405020304" pitchFamily="18" charset="0"/>
                  <a:cs typeface="Times New Roman" panose="02020603050405020304" pitchFamily="18" charset="0"/>
                </a:rPr>
                <a:t>↓</a:t>
              </a:r>
              <a:r>
                <a:rPr lang="en-GB" sz="2400" dirty="0"/>
                <a:t> Heart rate &amp; atrial contractility</a:t>
              </a:r>
            </a:p>
            <a:p>
              <a:pPr marL="342900" indent="-342900">
                <a:buFont typeface="Arial" panose="020B0604020202020204" pitchFamily="34" charset="0"/>
                <a:buChar char="•"/>
              </a:pPr>
              <a:r>
                <a:rPr lang="en-GB" sz="2400" dirty="0"/>
                <a:t>Anti-nociception</a:t>
              </a:r>
            </a:p>
            <a:p>
              <a:pPr marL="342900" indent="-342900">
                <a:buFont typeface="Arial" panose="020B0604020202020204" pitchFamily="34" charset="0"/>
                <a:buChar char="•"/>
              </a:pPr>
              <a:r>
                <a:rPr lang="en-GB" sz="2400" dirty="0"/>
                <a:t>Control of lipolysis </a:t>
              </a:r>
            </a:p>
          </p:txBody>
        </p:sp>
        <p:sp>
          <p:nvSpPr>
            <p:cNvPr id="18" name="TextBox 17">
              <a:extLst>
                <a:ext uri="{FF2B5EF4-FFF2-40B4-BE49-F238E27FC236}">
                  <a16:creationId xmlns:a16="http://schemas.microsoft.com/office/drawing/2014/main" id="{AA7766CA-796F-7C86-7C89-F836F095F7B0}"/>
                </a:ext>
              </a:extLst>
            </p:cNvPr>
            <p:cNvSpPr txBox="1"/>
            <p:nvPr/>
          </p:nvSpPr>
          <p:spPr>
            <a:xfrm>
              <a:off x="6725696" y="3568510"/>
              <a:ext cx="4815840" cy="1736646"/>
            </a:xfrm>
            <a:prstGeom prst="roundRect">
              <a:avLst/>
            </a:prstGeom>
            <a:solidFill>
              <a:schemeClr val="tx2">
                <a:lumMod val="20000"/>
                <a:lumOff val="80000"/>
              </a:schemeClr>
            </a:solidFill>
            <a:ln>
              <a:solidFill>
                <a:schemeClr val="bg2"/>
              </a:solidFill>
            </a:ln>
          </p:spPr>
          <p:txBody>
            <a:bodyPr wrap="square" rtlCol="0">
              <a:spAutoFit/>
            </a:bodyPr>
            <a:lstStyle/>
            <a:p>
              <a:r>
                <a:rPr lang="en-GB" sz="2400" dirty="0"/>
                <a:t>A</a:t>
              </a:r>
              <a:r>
                <a:rPr lang="en-GB" sz="2400" baseline="-25000" dirty="0"/>
                <a:t>1</a:t>
              </a:r>
              <a:r>
                <a:rPr lang="en-GB" sz="2400" dirty="0"/>
                <a:t>AR Inhibition</a:t>
              </a:r>
              <a:r>
                <a:rPr lang="en-GB" sz="2400" baseline="30000" dirty="0"/>
                <a:t>1</a:t>
              </a:r>
              <a:r>
                <a:rPr lang="en-GB" sz="2400" dirty="0"/>
                <a:t>:</a:t>
              </a:r>
            </a:p>
            <a:p>
              <a:pPr marL="342900" indent="-342900">
                <a:buFont typeface="Arial" panose="020B0604020202020204" pitchFamily="34" charset="0"/>
                <a:buChar char="•"/>
              </a:pPr>
              <a:r>
                <a:rPr lang="en-IE" sz="2400" dirty="0"/>
                <a:t>Enhanced cognition</a:t>
              </a:r>
            </a:p>
            <a:p>
              <a:pPr marL="342900" indent="-342900">
                <a:buFont typeface="Arial" panose="020B0604020202020204" pitchFamily="34" charset="0"/>
                <a:buChar char="•"/>
              </a:pPr>
              <a:r>
                <a:rPr lang="en-IE" sz="2400" dirty="0"/>
                <a:t> Diuretic effects</a:t>
              </a:r>
            </a:p>
            <a:p>
              <a:pPr marL="342900" indent="-342900">
                <a:buFont typeface="Arial" panose="020B0604020202020204" pitchFamily="34" charset="0"/>
                <a:buChar char="•"/>
              </a:pPr>
              <a:r>
                <a:rPr lang="en-IE" sz="2400" dirty="0"/>
                <a:t>Inhibition of seizure activity</a:t>
              </a:r>
            </a:p>
          </p:txBody>
        </p:sp>
      </p:grpSp>
      <p:sp>
        <p:nvSpPr>
          <p:cNvPr id="19" name="TextBox 18">
            <a:extLst>
              <a:ext uri="{FF2B5EF4-FFF2-40B4-BE49-F238E27FC236}">
                <a16:creationId xmlns:a16="http://schemas.microsoft.com/office/drawing/2014/main" id="{63AD727B-71C7-67A9-319E-16B6F7880934}"/>
              </a:ext>
            </a:extLst>
          </p:cNvPr>
          <p:cNvSpPr txBox="1"/>
          <p:nvPr/>
        </p:nvSpPr>
        <p:spPr>
          <a:xfrm>
            <a:off x="656815" y="5526973"/>
            <a:ext cx="10884722" cy="569498"/>
          </a:xfrm>
          <a:prstGeom prst="roundRect">
            <a:avLst/>
          </a:prstGeom>
          <a:solidFill>
            <a:schemeClr val="bg2">
              <a:lumMod val="20000"/>
              <a:lumOff val="80000"/>
            </a:schemeClr>
          </a:solidFill>
          <a:ln>
            <a:solidFill>
              <a:schemeClr val="bg2"/>
            </a:solidFill>
          </a:ln>
        </p:spPr>
        <p:txBody>
          <a:bodyPr wrap="square" tIns="72000" bIns="72000" rtlCol="0" anchor="ctr" anchorCtr="0">
            <a:spAutoFit/>
          </a:bodyPr>
          <a:lstStyle/>
          <a:p>
            <a:pPr algn="ctr"/>
            <a:r>
              <a:rPr lang="en-GB" sz="2400" dirty="0"/>
              <a:t>ischemic heart disease, anxiety, dementia, epilepsy, renal failure, diabetes</a:t>
            </a:r>
          </a:p>
        </p:txBody>
      </p:sp>
      <p:pic>
        <p:nvPicPr>
          <p:cNvPr id="23" name="Picture 22">
            <a:extLst>
              <a:ext uri="{FF2B5EF4-FFF2-40B4-BE49-F238E27FC236}">
                <a16:creationId xmlns:a16="http://schemas.microsoft.com/office/drawing/2014/main" id="{D5E9ECD8-52AA-11D9-FB50-CF0C4EA4054C}"/>
              </a:ext>
            </a:extLst>
          </p:cNvPr>
          <p:cNvPicPr>
            <a:picLocks noChangeAspect="1"/>
          </p:cNvPicPr>
          <p:nvPr/>
        </p:nvPicPr>
        <p:blipFill>
          <a:blip r:embed="rId3"/>
          <a:stretch>
            <a:fillRect/>
          </a:stretch>
        </p:blipFill>
        <p:spPr>
          <a:xfrm>
            <a:off x="4072349" y="2413161"/>
            <a:ext cx="4332287" cy="1005030"/>
          </a:xfrm>
          <a:prstGeom prst="rect">
            <a:avLst/>
          </a:prstGeom>
        </p:spPr>
      </p:pic>
      <p:sp>
        <p:nvSpPr>
          <p:cNvPr id="28" name="TextBox 27">
            <a:extLst>
              <a:ext uri="{FF2B5EF4-FFF2-40B4-BE49-F238E27FC236}">
                <a16:creationId xmlns:a16="http://schemas.microsoft.com/office/drawing/2014/main" id="{1749CA2F-6FAF-BF13-6539-43584013661C}"/>
              </a:ext>
            </a:extLst>
          </p:cNvPr>
          <p:cNvSpPr txBox="1"/>
          <p:nvPr/>
        </p:nvSpPr>
        <p:spPr>
          <a:xfrm>
            <a:off x="891251" y="6631447"/>
            <a:ext cx="10415848" cy="218265"/>
          </a:xfrm>
          <a:prstGeom prst="rect">
            <a:avLst/>
          </a:prstGeom>
          <a:noFill/>
        </p:spPr>
        <p:txBody>
          <a:bodyPr wrap="square">
            <a:spAutoFit/>
          </a:bodyPr>
          <a:lstStyle/>
          <a:p>
            <a:pPr indent="-304800">
              <a:lnSpc>
                <a:spcPct val="107000"/>
              </a:lnSpc>
              <a:spcAft>
                <a:spcPts val="800"/>
              </a:spcAft>
            </a:pPr>
            <a:r>
              <a:rPr lang="en-IE" sz="800" kern="100" dirty="0">
                <a:effectLst/>
                <a:latin typeface="Calibri" panose="020F0502020204030204" pitchFamily="34" charset="0"/>
                <a:ea typeface="Times New Roman" panose="02020603050405020304" pitchFamily="18" charset="0"/>
                <a:cs typeface="Times New Roman" panose="02020603050405020304" pitchFamily="18" charset="0"/>
              </a:rPr>
              <a:t>1. Jacobson, K. A., &amp; Gao, Z. G. (2006). Adenosine receptors as therapeutic targets. In </a:t>
            </a:r>
            <a:r>
              <a:rPr lang="en-IE" sz="800" i="1" kern="100" dirty="0">
                <a:effectLst/>
                <a:latin typeface="Calibri" panose="020F0502020204030204" pitchFamily="34" charset="0"/>
                <a:ea typeface="Times New Roman" panose="02020603050405020304" pitchFamily="18" charset="0"/>
                <a:cs typeface="Times New Roman" panose="02020603050405020304" pitchFamily="18" charset="0"/>
              </a:rPr>
              <a:t>Nature Reviews Drug Discovery</a:t>
            </a:r>
            <a:r>
              <a:rPr lang="en-IE" sz="800" kern="100" dirty="0">
                <a:effectLst/>
                <a:latin typeface="Calibri" panose="020F0502020204030204" pitchFamily="34" charset="0"/>
                <a:ea typeface="Times New Roman" panose="02020603050405020304" pitchFamily="18" charset="0"/>
                <a:cs typeface="Times New Roman" panose="02020603050405020304" pitchFamily="18" charset="0"/>
              </a:rPr>
              <a:t> (Vol. 5, Issue 3, pp. 247–264). https://doi.org/10.1038/nrd1983</a:t>
            </a:r>
            <a:endParaRPr lang="en-IE" sz="800" kern="1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699919895"/>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200"/>
                                        <p:tgtEl>
                                          <p:spTgt spid="14"/>
                                        </p:tgtEl>
                                      </p:cBhvr>
                                    </p:animEffect>
                                    <p:set>
                                      <p:cBhvr>
                                        <p:cTn id="7" dur="1" fill="hold">
                                          <p:stCondLst>
                                            <p:cond delay="199"/>
                                          </p:stCondLst>
                                        </p:cTn>
                                        <p:tgtEl>
                                          <p:spTgt spid="14"/>
                                        </p:tgtEl>
                                        <p:attrNameLst>
                                          <p:attrName>style.visibility</p:attrName>
                                        </p:attrNameLst>
                                      </p:cBhvr>
                                      <p:to>
                                        <p:strVal val="hidden"/>
                                      </p:to>
                                    </p:set>
                                  </p:childTnLst>
                                </p:cTn>
                              </p:par>
                              <p:par>
                                <p:cTn id="8" presetID="42" presetClass="path" presetSubtype="0" accel="50000" decel="50000" fill="hold" grpId="0" nodeType="withEffect">
                                  <p:stCondLst>
                                    <p:cond delay="0"/>
                                  </p:stCondLst>
                                  <p:childTnLst>
                                    <p:animMotion origin="layout" path="M -1.34826E-6 -4.07407E-6 L 0.28579 -0.06458 " pathEditMode="relative" rAng="0" ptsTypes="AA">
                                      <p:cBhvr>
                                        <p:cTn id="9" dur="500" fill="hold"/>
                                        <p:tgtEl>
                                          <p:spTgt spid="9"/>
                                        </p:tgtEl>
                                        <p:attrNameLst>
                                          <p:attrName>ppt_x</p:attrName>
                                          <p:attrName>ppt_y</p:attrName>
                                        </p:attrNameLst>
                                      </p:cBhvr>
                                      <p:rCtr x="14289" y="-3241"/>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24"/>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501CBB0-A7AF-A810-150F-0FD845114BF1}"/>
              </a:ext>
            </a:extLst>
          </p:cNvPr>
          <p:cNvSpPr>
            <a:spLocks noGrp="1"/>
          </p:cNvSpPr>
          <p:nvPr>
            <p:ph type="body" sz="quarter" idx="12"/>
          </p:nvPr>
        </p:nvSpPr>
        <p:spPr/>
        <p:txBody>
          <a:bodyPr/>
          <a:lstStyle/>
          <a:p>
            <a:endParaRPr lang="en-IE"/>
          </a:p>
        </p:txBody>
      </p:sp>
      <p:sp>
        <p:nvSpPr>
          <p:cNvPr id="3" name="Title 2">
            <a:extLst>
              <a:ext uri="{FF2B5EF4-FFF2-40B4-BE49-F238E27FC236}">
                <a16:creationId xmlns:a16="http://schemas.microsoft.com/office/drawing/2014/main" id="{E2C7EF5D-6A5B-62CB-4901-838B196B0AE3}"/>
              </a:ext>
            </a:extLst>
          </p:cNvPr>
          <p:cNvSpPr>
            <a:spLocks noGrp="1"/>
          </p:cNvSpPr>
          <p:nvPr>
            <p:ph type="title"/>
          </p:nvPr>
        </p:nvSpPr>
        <p:spPr/>
        <p:txBody>
          <a:bodyPr/>
          <a:lstStyle/>
          <a:p>
            <a:pPr algn="ctr"/>
            <a:r>
              <a:rPr lang="en-GB" dirty="0"/>
              <a:t>A</a:t>
            </a:r>
            <a:r>
              <a:rPr lang="en-GB" baseline="-25000" dirty="0"/>
              <a:t>1</a:t>
            </a:r>
            <a:r>
              <a:rPr lang="en-GB" dirty="0"/>
              <a:t>AR Ligands</a:t>
            </a:r>
            <a:endParaRPr lang="en-IE" dirty="0"/>
          </a:p>
        </p:txBody>
      </p:sp>
      <p:sp>
        <p:nvSpPr>
          <p:cNvPr id="5" name="TextBox 4">
            <a:extLst>
              <a:ext uri="{FF2B5EF4-FFF2-40B4-BE49-F238E27FC236}">
                <a16:creationId xmlns:a16="http://schemas.microsoft.com/office/drawing/2014/main" id="{8BE7E929-A168-7C79-D633-325B526CA1AC}"/>
              </a:ext>
            </a:extLst>
          </p:cNvPr>
          <p:cNvSpPr txBox="1"/>
          <p:nvPr/>
        </p:nvSpPr>
        <p:spPr>
          <a:xfrm>
            <a:off x="640233" y="1372994"/>
            <a:ext cx="10917883" cy="919401"/>
          </a:xfrm>
          <a:prstGeom prst="roundRect">
            <a:avLst/>
          </a:prstGeom>
          <a:solidFill>
            <a:schemeClr val="tx2">
              <a:lumMod val="20000"/>
              <a:lumOff val="80000"/>
            </a:schemeClr>
          </a:solidFill>
          <a:ln>
            <a:solidFill>
              <a:srgbClr val="0C2577"/>
            </a:solidFill>
          </a:ln>
        </p:spPr>
        <p:txBody>
          <a:bodyPr wrap="square" rtlCol="0">
            <a:spAutoFit/>
          </a:bodyPr>
          <a:lstStyle/>
          <a:p>
            <a:pPr marL="342900" indent="-342900">
              <a:buFont typeface="Arial" panose="020B0604020202020204" pitchFamily="34" charset="0"/>
              <a:buChar char="•"/>
            </a:pPr>
            <a:r>
              <a:rPr lang="en-GB" sz="2400" dirty="0"/>
              <a:t>There are very few A</a:t>
            </a:r>
            <a:r>
              <a:rPr lang="en-GB" sz="2400" baseline="-25000" dirty="0"/>
              <a:t>1</a:t>
            </a:r>
            <a:r>
              <a:rPr lang="en-GB" sz="2400" dirty="0"/>
              <a:t>AR drug candidates that have successfully progressed through clinical trials</a:t>
            </a:r>
            <a:r>
              <a:rPr lang="en-GB" sz="2400" baseline="30000" dirty="0"/>
              <a:t>2</a:t>
            </a:r>
            <a:r>
              <a:rPr lang="en-GB" sz="2400" dirty="0"/>
              <a:t> </a:t>
            </a:r>
            <a:endParaRPr lang="en-IE" sz="2400" dirty="0"/>
          </a:p>
        </p:txBody>
      </p:sp>
      <p:grpSp>
        <p:nvGrpSpPr>
          <p:cNvPr id="39" name="Group 38">
            <a:extLst>
              <a:ext uri="{FF2B5EF4-FFF2-40B4-BE49-F238E27FC236}">
                <a16:creationId xmlns:a16="http://schemas.microsoft.com/office/drawing/2014/main" id="{B5B27396-C2E9-49CF-AF20-91EA65AE49F6}"/>
              </a:ext>
            </a:extLst>
          </p:cNvPr>
          <p:cNvGrpSpPr/>
          <p:nvPr/>
        </p:nvGrpSpPr>
        <p:grpSpPr>
          <a:xfrm>
            <a:off x="3992133" y="3005151"/>
            <a:ext cx="4260414" cy="3108953"/>
            <a:chOff x="3992133" y="3005151"/>
            <a:chExt cx="4260414" cy="3108953"/>
          </a:xfrm>
        </p:grpSpPr>
        <p:grpSp>
          <p:nvGrpSpPr>
            <p:cNvPr id="11" name="Group 10">
              <a:extLst>
                <a:ext uri="{FF2B5EF4-FFF2-40B4-BE49-F238E27FC236}">
                  <a16:creationId xmlns:a16="http://schemas.microsoft.com/office/drawing/2014/main" id="{7CED2505-C5C2-69D5-8217-89F379242B0C}"/>
                </a:ext>
              </a:extLst>
            </p:cNvPr>
            <p:cNvGrpSpPr/>
            <p:nvPr/>
          </p:nvGrpSpPr>
          <p:grpSpPr>
            <a:xfrm>
              <a:off x="3992133" y="3005151"/>
              <a:ext cx="4172399" cy="3108953"/>
              <a:chOff x="4012975" y="3254529"/>
              <a:chExt cx="4172399" cy="3108953"/>
            </a:xfrm>
          </p:grpSpPr>
          <p:pic>
            <p:nvPicPr>
              <p:cNvPr id="10" name="Picture 9">
                <a:extLst>
                  <a:ext uri="{FF2B5EF4-FFF2-40B4-BE49-F238E27FC236}">
                    <a16:creationId xmlns:a16="http://schemas.microsoft.com/office/drawing/2014/main" id="{DE6E6488-B1F4-7FAE-D3F2-46DD18B9096B}"/>
                  </a:ext>
                </a:extLst>
              </p:cNvPr>
              <p:cNvPicPr>
                <a:picLocks noChangeAspect="1"/>
              </p:cNvPicPr>
              <p:nvPr/>
            </p:nvPicPr>
            <p:blipFill>
              <a:blip r:embed="rId3"/>
              <a:stretch>
                <a:fillRect/>
              </a:stretch>
            </p:blipFill>
            <p:spPr>
              <a:xfrm>
                <a:off x="4012975" y="3254529"/>
                <a:ext cx="4172399" cy="2396197"/>
              </a:xfrm>
              <a:prstGeom prst="rect">
                <a:avLst/>
              </a:prstGeom>
              <a:ln>
                <a:solidFill>
                  <a:srgbClr val="0C2577"/>
                </a:solidFill>
              </a:ln>
            </p:spPr>
          </p:pic>
          <p:sp>
            <p:nvSpPr>
              <p:cNvPr id="12" name="TextBox 11">
                <a:extLst>
                  <a:ext uri="{FF2B5EF4-FFF2-40B4-BE49-F238E27FC236}">
                    <a16:creationId xmlns:a16="http://schemas.microsoft.com/office/drawing/2014/main" id="{F5BC197C-C88A-64A3-F49C-29C5D4433D92}"/>
                  </a:ext>
                </a:extLst>
              </p:cNvPr>
              <p:cNvSpPr txBox="1"/>
              <p:nvPr/>
            </p:nvSpPr>
            <p:spPr>
              <a:xfrm>
                <a:off x="5300914" y="5901817"/>
                <a:ext cx="1596519" cy="461665"/>
              </a:xfrm>
              <a:prstGeom prst="rect">
                <a:avLst/>
              </a:prstGeom>
              <a:noFill/>
            </p:spPr>
            <p:txBody>
              <a:bodyPr wrap="square">
                <a:spAutoFit/>
              </a:bodyPr>
              <a:lstStyle/>
              <a:p>
                <a:pPr algn="ctr"/>
                <a:r>
                  <a:rPr lang="en-GB" sz="2400" b="0" i="0" u="none" strike="noStrike" dirty="0" err="1">
                    <a:solidFill>
                      <a:srgbClr val="000000"/>
                    </a:solidFill>
                    <a:effectLst/>
                  </a:rPr>
                  <a:t>Naxifylline</a:t>
                </a:r>
                <a:endParaRPr lang="en-IE" sz="2400" dirty="0"/>
              </a:p>
            </p:txBody>
          </p:sp>
        </p:grpSp>
        <p:sp>
          <p:nvSpPr>
            <p:cNvPr id="32" name="TextBox 31">
              <a:extLst>
                <a:ext uri="{FF2B5EF4-FFF2-40B4-BE49-F238E27FC236}">
                  <a16:creationId xmlns:a16="http://schemas.microsoft.com/office/drawing/2014/main" id="{24DD2757-A918-8986-C52C-083248CE3CC3}"/>
                </a:ext>
              </a:extLst>
            </p:cNvPr>
            <p:cNvSpPr txBox="1"/>
            <p:nvPr/>
          </p:nvSpPr>
          <p:spPr>
            <a:xfrm>
              <a:off x="4405980" y="5354201"/>
              <a:ext cx="3846567" cy="215444"/>
            </a:xfrm>
            <a:prstGeom prst="rect">
              <a:avLst/>
            </a:prstGeom>
            <a:noFill/>
          </p:spPr>
          <p:txBody>
            <a:bodyPr wrap="square">
              <a:spAutoFit/>
            </a:bodyPr>
            <a:lstStyle/>
            <a:p>
              <a:r>
                <a:rPr lang="en-GB" sz="800" b="0" i="0" u="none" strike="noStrike" dirty="0">
                  <a:solidFill>
                    <a:srgbClr val="000000"/>
                  </a:solidFill>
                  <a:effectLst/>
                  <a:latin typeface="Minion"/>
                </a:rPr>
                <a:t>image: https://go.drugbank.com/structures/DB06471/image.svg</a:t>
              </a:r>
              <a:endParaRPr lang="en-IE" sz="800" dirty="0">
                <a:latin typeface="Minion"/>
              </a:endParaRPr>
            </a:p>
          </p:txBody>
        </p:sp>
      </p:grpSp>
      <p:grpSp>
        <p:nvGrpSpPr>
          <p:cNvPr id="38" name="Group 37">
            <a:extLst>
              <a:ext uri="{FF2B5EF4-FFF2-40B4-BE49-F238E27FC236}">
                <a16:creationId xmlns:a16="http://schemas.microsoft.com/office/drawing/2014/main" id="{DD91AD01-7C86-F21E-6DE8-656A32C65D32}"/>
              </a:ext>
            </a:extLst>
          </p:cNvPr>
          <p:cNvGrpSpPr/>
          <p:nvPr/>
        </p:nvGrpSpPr>
        <p:grpSpPr>
          <a:xfrm>
            <a:off x="716613" y="2807738"/>
            <a:ext cx="3468459" cy="3670927"/>
            <a:chOff x="716613" y="2807738"/>
            <a:chExt cx="3468459" cy="3670927"/>
          </a:xfrm>
        </p:grpSpPr>
        <p:grpSp>
          <p:nvGrpSpPr>
            <p:cNvPr id="27" name="Group 26">
              <a:extLst>
                <a:ext uri="{FF2B5EF4-FFF2-40B4-BE49-F238E27FC236}">
                  <a16:creationId xmlns:a16="http://schemas.microsoft.com/office/drawing/2014/main" id="{66BF85CA-6842-5869-D562-43681E2B8958}"/>
                </a:ext>
              </a:extLst>
            </p:cNvPr>
            <p:cNvGrpSpPr/>
            <p:nvPr/>
          </p:nvGrpSpPr>
          <p:grpSpPr>
            <a:xfrm>
              <a:off x="716613" y="2807738"/>
              <a:ext cx="3468459" cy="3670927"/>
              <a:chOff x="-4685621" y="2001133"/>
              <a:chExt cx="4368764" cy="4158136"/>
            </a:xfrm>
          </p:grpSpPr>
          <p:pic>
            <p:nvPicPr>
              <p:cNvPr id="18" name="Picture 17">
                <a:extLst>
                  <a:ext uri="{FF2B5EF4-FFF2-40B4-BE49-F238E27FC236}">
                    <a16:creationId xmlns:a16="http://schemas.microsoft.com/office/drawing/2014/main" id="{64C699AC-875F-CD18-314A-625B14D5833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14803" y="2001133"/>
                <a:ext cx="3227131" cy="2937837"/>
              </a:xfrm>
              <a:prstGeom prst="rect">
                <a:avLst/>
              </a:prstGeom>
              <a:ln>
                <a:solidFill>
                  <a:schemeClr val="bg2"/>
                </a:solidFill>
              </a:ln>
            </p:spPr>
          </p:pic>
          <p:sp>
            <p:nvSpPr>
              <p:cNvPr id="23" name="TextBox 22">
                <a:extLst>
                  <a:ext uri="{FF2B5EF4-FFF2-40B4-BE49-F238E27FC236}">
                    <a16:creationId xmlns:a16="http://schemas.microsoft.com/office/drawing/2014/main" id="{6E7204A9-21DA-D30C-AD42-CFA120FDF835}"/>
                  </a:ext>
                </a:extLst>
              </p:cNvPr>
              <p:cNvSpPr txBox="1"/>
              <p:nvPr/>
            </p:nvSpPr>
            <p:spPr>
              <a:xfrm>
                <a:off x="-4685621" y="5217981"/>
                <a:ext cx="4368764" cy="941288"/>
              </a:xfrm>
              <a:prstGeom prst="rect">
                <a:avLst/>
              </a:prstGeom>
              <a:noFill/>
            </p:spPr>
            <p:txBody>
              <a:bodyPr wrap="square" rtlCol="0">
                <a:spAutoFit/>
              </a:bodyPr>
              <a:lstStyle/>
              <a:p>
                <a:pPr algn="ctr"/>
                <a:r>
                  <a:rPr lang="en-GB" sz="2400" dirty="0">
                    <a:latin typeface="Calibri" panose="020F0502020204030204" pitchFamily="34" charset="0"/>
                    <a:cs typeface="Calibri" panose="020F0502020204030204" pitchFamily="34" charset="0"/>
                  </a:rPr>
                  <a:t>N6-cyclopentyl-adenosine (CPA)</a:t>
                </a:r>
                <a:endParaRPr lang="en-IE" sz="2400" dirty="0">
                  <a:latin typeface="Calibri" panose="020F0502020204030204" pitchFamily="34" charset="0"/>
                  <a:cs typeface="Calibri" panose="020F0502020204030204" pitchFamily="34" charset="0"/>
                </a:endParaRPr>
              </a:p>
            </p:txBody>
          </p:sp>
        </p:grpSp>
        <p:sp>
          <p:nvSpPr>
            <p:cNvPr id="34" name="TextBox 33">
              <a:extLst>
                <a:ext uri="{FF2B5EF4-FFF2-40B4-BE49-F238E27FC236}">
                  <a16:creationId xmlns:a16="http://schemas.microsoft.com/office/drawing/2014/main" id="{0945A0BD-1908-C49D-4D98-6480A77530F8}"/>
                </a:ext>
              </a:extLst>
            </p:cNvPr>
            <p:cNvSpPr txBox="1"/>
            <p:nvPr/>
          </p:nvSpPr>
          <p:spPr>
            <a:xfrm>
              <a:off x="1122743" y="5366127"/>
              <a:ext cx="2682452" cy="218265"/>
            </a:xfrm>
            <a:prstGeom prst="rect">
              <a:avLst/>
            </a:prstGeom>
            <a:noFill/>
          </p:spPr>
          <p:txBody>
            <a:bodyPr wrap="square">
              <a:spAutoFit/>
            </a:bodyPr>
            <a:lstStyle/>
            <a:p>
              <a:pPr indent="-304800">
                <a:lnSpc>
                  <a:spcPct val="107000"/>
                </a:lnSpc>
                <a:spcAft>
                  <a:spcPts val="800"/>
                </a:spcAft>
              </a:pPr>
              <a:r>
                <a:rPr lang="en-IE" sz="800" kern="100" dirty="0">
                  <a:effectLst/>
                  <a:ea typeface="Times New Roman" panose="02020603050405020304" pitchFamily="18" charset="0"/>
                  <a:cs typeface="Times New Roman" panose="02020603050405020304" pitchFamily="18" charset="0"/>
                </a:rPr>
                <a:t>https://doi.org/10.1016/j.bbamem.2010.12.017</a:t>
              </a:r>
              <a:endParaRPr lang="en-IE" sz="800" kern="100" dirty="0">
                <a:effectLst/>
                <a:ea typeface="Calibri" panose="020F0502020204030204" pitchFamily="34" charset="0"/>
                <a:cs typeface="Times New Roman" panose="02020603050405020304" pitchFamily="18" charset="0"/>
              </a:endParaRPr>
            </a:p>
          </p:txBody>
        </p:sp>
      </p:grpSp>
      <p:grpSp>
        <p:nvGrpSpPr>
          <p:cNvPr id="40" name="Group 39">
            <a:extLst>
              <a:ext uri="{FF2B5EF4-FFF2-40B4-BE49-F238E27FC236}">
                <a16:creationId xmlns:a16="http://schemas.microsoft.com/office/drawing/2014/main" id="{FD346364-BBA0-97C1-9556-9252A19C789F}"/>
              </a:ext>
            </a:extLst>
          </p:cNvPr>
          <p:cNvGrpSpPr/>
          <p:nvPr/>
        </p:nvGrpSpPr>
        <p:grpSpPr>
          <a:xfrm>
            <a:off x="8473453" y="2463511"/>
            <a:ext cx="3008284" cy="3650153"/>
            <a:chOff x="8473453" y="2463511"/>
            <a:chExt cx="3008284" cy="3650153"/>
          </a:xfrm>
        </p:grpSpPr>
        <p:grpSp>
          <p:nvGrpSpPr>
            <p:cNvPr id="13" name="Group 12">
              <a:extLst>
                <a:ext uri="{FF2B5EF4-FFF2-40B4-BE49-F238E27FC236}">
                  <a16:creationId xmlns:a16="http://schemas.microsoft.com/office/drawing/2014/main" id="{9EA2C152-A24C-E484-EA0D-6B2362B8D364}"/>
                </a:ext>
              </a:extLst>
            </p:cNvPr>
            <p:cNvGrpSpPr/>
            <p:nvPr/>
          </p:nvGrpSpPr>
          <p:grpSpPr>
            <a:xfrm>
              <a:off x="8473453" y="2463511"/>
              <a:ext cx="2888726" cy="3650153"/>
              <a:chOff x="8669390" y="2712889"/>
              <a:chExt cx="2888726" cy="3650153"/>
            </a:xfrm>
          </p:grpSpPr>
          <p:pic>
            <p:nvPicPr>
              <p:cNvPr id="14" name="Picture 13">
                <a:extLst>
                  <a:ext uri="{FF2B5EF4-FFF2-40B4-BE49-F238E27FC236}">
                    <a16:creationId xmlns:a16="http://schemas.microsoft.com/office/drawing/2014/main" id="{46E73D24-56FA-4D3F-5CC5-D8FE6BD45380}"/>
                  </a:ext>
                </a:extLst>
              </p:cNvPr>
              <p:cNvPicPr>
                <a:picLocks noChangeAspect="1"/>
              </p:cNvPicPr>
              <p:nvPr/>
            </p:nvPicPr>
            <p:blipFill rotWithShape="1">
              <a:blip r:embed="rId5"/>
              <a:srcRect l="4793" t="3705"/>
              <a:stretch/>
            </p:blipFill>
            <p:spPr>
              <a:xfrm>
                <a:off x="8669390" y="2712889"/>
                <a:ext cx="2888726" cy="2937837"/>
              </a:xfrm>
              <a:prstGeom prst="rect">
                <a:avLst/>
              </a:prstGeom>
              <a:ln>
                <a:solidFill>
                  <a:srgbClr val="0C2577"/>
                </a:solidFill>
              </a:ln>
            </p:spPr>
          </p:pic>
          <p:sp>
            <p:nvSpPr>
              <p:cNvPr id="15" name="TextBox 14">
                <a:extLst>
                  <a:ext uri="{FF2B5EF4-FFF2-40B4-BE49-F238E27FC236}">
                    <a16:creationId xmlns:a16="http://schemas.microsoft.com/office/drawing/2014/main" id="{D18B1A41-0EC8-002A-8185-531838F06C92}"/>
                  </a:ext>
                </a:extLst>
              </p:cNvPr>
              <p:cNvSpPr txBox="1"/>
              <p:nvPr/>
            </p:nvSpPr>
            <p:spPr>
              <a:xfrm>
                <a:off x="9244311" y="5901377"/>
                <a:ext cx="1738883" cy="461665"/>
              </a:xfrm>
              <a:prstGeom prst="rect">
                <a:avLst/>
              </a:prstGeom>
              <a:noFill/>
            </p:spPr>
            <p:txBody>
              <a:bodyPr wrap="square">
                <a:spAutoFit/>
              </a:bodyPr>
              <a:lstStyle/>
              <a:p>
                <a:pPr algn="ctr"/>
                <a:r>
                  <a:rPr lang="en-GB" sz="2400" b="0" i="0" u="none" strike="noStrike" dirty="0" err="1">
                    <a:solidFill>
                      <a:srgbClr val="000000"/>
                    </a:solidFill>
                    <a:effectLst/>
                  </a:rPr>
                  <a:t>Rolofylline</a:t>
                </a:r>
                <a:endParaRPr lang="en-IE" sz="2400" dirty="0"/>
              </a:p>
            </p:txBody>
          </p:sp>
        </p:grpSp>
        <p:sp>
          <p:nvSpPr>
            <p:cNvPr id="36" name="TextBox 35">
              <a:extLst>
                <a:ext uri="{FF2B5EF4-FFF2-40B4-BE49-F238E27FC236}">
                  <a16:creationId xmlns:a16="http://schemas.microsoft.com/office/drawing/2014/main" id="{5C043068-FE80-7F35-52F2-3F7CF786414B}"/>
                </a:ext>
              </a:extLst>
            </p:cNvPr>
            <p:cNvSpPr txBox="1"/>
            <p:nvPr/>
          </p:nvSpPr>
          <p:spPr>
            <a:xfrm>
              <a:off x="8799285" y="5354201"/>
              <a:ext cx="2682452" cy="215444"/>
            </a:xfrm>
            <a:prstGeom prst="rect">
              <a:avLst/>
            </a:prstGeom>
            <a:noFill/>
          </p:spPr>
          <p:txBody>
            <a:bodyPr wrap="square">
              <a:spAutoFit/>
            </a:bodyPr>
            <a:lstStyle/>
            <a:p>
              <a:r>
                <a:rPr lang="en-IE" sz="800" dirty="0">
                  <a:effectLst/>
                  <a:latin typeface="Calibri" panose="020F0502020204030204" pitchFamily="34" charset="0"/>
                  <a:ea typeface="Times New Roman" panose="02020603050405020304" pitchFamily="18" charset="0"/>
                  <a:cs typeface="Times New Roman" panose="02020603050405020304" pitchFamily="18" charset="0"/>
                </a:rPr>
                <a:t>https://doi.org/10.2217/14796678.4.2.117</a:t>
              </a:r>
              <a:endParaRPr lang="en-IE" sz="800" dirty="0"/>
            </a:p>
          </p:txBody>
        </p:sp>
      </p:grpSp>
      <p:sp>
        <p:nvSpPr>
          <p:cNvPr id="42" name="TextBox 41">
            <a:extLst>
              <a:ext uri="{FF2B5EF4-FFF2-40B4-BE49-F238E27FC236}">
                <a16:creationId xmlns:a16="http://schemas.microsoft.com/office/drawing/2014/main" id="{D0C66F11-0E98-1ADD-9820-42EAF187F3F5}"/>
              </a:ext>
            </a:extLst>
          </p:cNvPr>
          <p:cNvSpPr txBox="1"/>
          <p:nvPr/>
        </p:nvSpPr>
        <p:spPr>
          <a:xfrm>
            <a:off x="36190" y="6642556"/>
            <a:ext cx="12198349" cy="215444"/>
          </a:xfrm>
          <a:prstGeom prst="rect">
            <a:avLst/>
          </a:prstGeom>
          <a:noFill/>
        </p:spPr>
        <p:txBody>
          <a:bodyPr wrap="square">
            <a:spAutoFit/>
          </a:bodyPr>
          <a:lstStyle/>
          <a:p>
            <a:r>
              <a:rPr lang="en-IE" sz="800" dirty="0"/>
              <a:t>2. </a:t>
            </a:r>
            <a:r>
              <a:rPr lang="en-IE" sz="800" dirty="0" err="1"/>
              <a:t>Glukhova</a:t>
            </a:r>
            <a:r>
              <a:rPr lang="en-IE" sz="800" dirty="0"/>
              <a:t>, A., </a:t>
            </a:r>
            <a:r>
              <a:rPr lang="en-IE" sz="800" dirty="0" err="1"/>
              <a:t>Thal</a:t>
            </a:r>
            <a:r>
              <a:rPr lang="en-IE" sz="800" dirty="0"/>
              <a:t>, D. M., Nguyen, A. T., Vecchio, E. A., </a:t>
            </a:r>
            <a:r>
              <a:rPr lang="en-IE" sz="800" dirty="0" err="1"/>
              <a:t>Jörg</a:t>
            </a:r>
            <a:r>
              <a:rPr lang="en-IE" sz="800" dirty="0"/>
              <a:t>, M., </a:t>
            </a:r>
            <a:r>
              <a:rPr lang="en-IE" sz="800" dirty="0" err="1"/>
              <a:t>Scammells</a:t>
            </a:r>
            <a:r>
              <a:rPr lang="en-IE" sz="800" dirty="0"/>
              <a:t>, P. J., May, L. T., Sexton, P. M., &amp; </a:t>
            </a:r>
            <a:r>
              <a:rPr lang="en-IE" sz="800" dirty="0" err="1"/>
              <a:t>Christopoulos</a:t>
            </a:r>
            <a:r>
              <a:rPr lang="en-IE" sz="800" dirty="0"/>
              <a:t>, A. (2017). Structure of the Adenosine A1 Receptor Reveals the Basis for Subtype Selectivity. Cell, 168(5), 867-877.e13. https://doi.org/10.1016/j.cell.2017.01.042</a:t>
            </a:r>
          </a:p>
        </p:txBody>
      </p:sp>
    </p:spTree>
    <p:extLst>
      <p:ext uri="{BB962C8B-B14F-4D97-AF65-F5344CB8AC3E}">
        <p14:creationId xmlns:p14="http://schemas.microsoft.com/office/powerpoint/2010/main" val="34769892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F2DF8DB-79BC-1BEB-082C-539023E5637F}"/>
              </a:ext>
            </a:extLst>
          </p:cNvPr>
          <p:cNvSpPr>
            <a:spLocks noGrp="1"/>
          </p:cNvSpPr>
          <p:nvPr>
            <p:ph type="body" sz="quarter" idx="12"/>
          </p:nvPr>
        </p:nvSpPr>
        <p:spPr/>
        <p:txBody>
          <a:bodyPr/>
          <a:lstStyle/>
          <a:p>
            <a:endParaRPr lang="en-IE"/>
          </a:p>
        </p:txBody>
      </p:sp>
      <p:sp>
        <p:nvSpPr>
          <p:cNvPr id="3" name="Title 2">
            <a:extLst>
              <a:ext uri="{FF2B5EF4-FFF2-40B4-BE49-F238E27FC236}">
                <a16:creationId xmlns:a16="http://schemas.microsoft.com/office/drawing/2014/main" id="{4974864B-4FDE-5961-2A97-F6DFFBA790F6}"/>
              </a:ext>
            </a:extLst>
          </p:cNvPr>
          <p:cNvSpPr>
            <a:spLocks noGrp="1"/>
          </p:cNvSpPr>
          <p:nvPr>
            <p:ph type="title"/>
          </p:nvPr>
        </p:nvSpPr>
        <p:spPr/>
        <p:txBody>
          <a:bodyPr/>
          <a:lstStyle/>
          <a:p>
            <a:pPr algn="ctr"/>
            <a:r>
              <a:rPr lang="en-GB"/>
              <a:t>The A</a:t>
            </a:r>
            <a:r>
              <a:rPr lang="en-GB" baseline="-25000"/>
              <a:t>1</a:t>
            </a:r>
            <a:r>
              <a:rPr lang="en-GB"/>
              <a:t>AR Structure </a:t>
            </a:r>
            <a:endParaRPr lang="en-IE"/>
          </a:p>
        </p:txBody>
      </p:sp>
      <p:sp>
        <p:nvSpPr>
          <p:cNvPr id="4" name="Text Placeholder 3">
            <a:extLst>
              <a:ext uri="{FF2B5EF4-FFF2-40B4-BE49-F238E27FC236}">
                <a16:creationId xmlns:a16="http://schemas.microsoft.com/office/drawing/2014/main" id="{201C9247-F70C-01DA-F536-0E8E578E16C8}"/>
              </a:ext>
            </a:extLst>
          </p:cNvPr>
          <p:cNvSpPr>
            <a:spLocks noGrp="1"/>
          </p:cNvSpPr>
          <p:nvPr>
            <p:ph type="body" sz="quarter" idx="13"/>
          </p:nvPr>
        </p:nvSpPr>
        <p:spPr>
          <a:xfrm>
            <a:off x="6812977" y="3191018"/>
            <a:ext cx="5046837" cy="2257889"/>
          </a:xfrm>
        </p:spPr>
        <p:txBody>
          <a:bodyPr>
            <a:normAutofit/>
          </a:bodyPr>
          <a:lstStyle/>
          <a:p>
            <a:r>
              <a:rPr lang="en-IE" dirty="0"/>
              <a:t>G</a:t>
            </a:r>
            <a:r>
              <a:rPr lang="en-IE" baseline="-25000" dirty="0"/>
              <a:t>i/o  </a:t>
            </a:r>
            <a:r>
              <a:rPr lang="en-IE" dirty="0"/>
              <a:t>coupled</a:t>
            </a:r>
            <a:r>
              <a:rPr lang="en-IE" baseline="30000" dirty="0"/>
              <a:t>3</a:t>
            </a:r>
            <a:r>
              <a:rPr lang="en-IE" dirty="0"/>
              <a:t> </a:t>
            </a:r>
          </a:p>
          <a:p>
            <a:r>
              <a:rPr lang="en-IE" dirty="0"/>
              <a:t>Length: 326 amino acids</a:t>
            </a:r>
          </a:p>
          <a:p>
            <a:r>
              <a:rPr lang="en-IE" dirty="0"/>
              <a:t>Mass: 36.5 </a:t>
            </a:r>
            <a:r>
              <a:rPr lang="en-IE" dirty="0" err="1"/>
              <a:t>kDa</a:t>
            </a:r>
            <a:r>
              <a:rPr lang="en-IE" dirty="0"/>
              <a:t> </a:t>
            </a:r>
          </a:p>
        </p:txBody>
      </p:sp>
      <p:grpSp>
        <p:nvGrpSpPr>
          <p:cNvPr id="22" name="Group 21">
            <a:extLst>
              <a:ext uri="{FF2B5EF4-FFF2-40B4-BE49-F238E27FC236}">
                <a16:creationId xmlns:a16="http://schemas.microsoft.com/office/drawing/2014/main" id="{A6ACE2D6-E707-E354-6F58-B4E89B58F693}"/>
              </a:ext>
            </a:extLst>
          </p:cNvPr>
          <p:cNvGrpSpPr/>
          <p:nvPr/>
        </p:nvGrpSpPr>
        <p:grpSpPr>
          <a:xfrm>
            <a:off x="4833099" y="1043820"/>
            <a:ext cx="2737026" cy="1494218"/>
            <a:chOff x="5431410" y="1234501"/>
            <a:chExt cx="2737026" cy="1494218"/>
          </a:xfrm>
        </p:grpSpPr>
        <p:sp>
          <p:nvSpPr>
            <p:cNvPr id="19" name="Oval 18">
              <a:extLst>
                <a:ext uri="{FF2B5EF4-FFF2-40B4-BE49-F238E27FC236}">
                  <a16:creationId xmlns:a16="http://schemas.microsoft.com/office/drawing/2014/main" id="{FFF86AF8-36AF-E6D6-D252-B3078078894F}"/>
                </a:ext>
              </a:extLst>
            </p:cNvPr>
            <p:cNvSpPr/>
            <p:nvPr/>
          </p:nvSpPr>
          <p:spPr>
            <a:xfrm>
              <a:off x="5514237" y="1234501"/>
              <a:ext cx="2654199" cy="1482291"/>
            </a:xfrm>
            <a:prstGeom prst="ellipse">
              <a:avLst/>
            </a:prstGeom>
            <a:solidFill>
              <a:schemeClr val="tx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10" name="Group 9">
              <a:extLst>
                <a:ext uri="{FF2B5EF4-FFF2-40B4-BE49-F238E27FC236}">
                  <a16:creationId xmlns:a16="http://schemas.microsoft.com/office/drawing/2014/main" id="{8ED159B7-3B03-67DE-8EF6-93CCE0BCB369}"/>
                </a:ext>
              </a:extLst>
            </p:cNvPr>
            <p:cNvGrpSpPr/>
            <p:nvPr/>
          </p:nvGrpSpPr>
          <p:grpSpPr>
            <a:xfrm>
              <a:off x="5431410" y="1246428"/>
              <a:ext cx="2654199" cy="1482291"/>
              <a:chOff x="2657980" y="2316896"/>
              <a:chExt cx="3438394" cy="1807977"/>
            </a:xfrm>
          </p:grpSpPr>
          <p:pic>
            <p:nvPicPr>
              <p:cNvPr id="8" name="Picture 7">
                <a:extLst>
                  <a:ext uri="{FF2B5EF4-FFF2-40B4-BE49-F238E27FC236}">
                    <a16:creationId xmlns:a16="http://schemas.microsoft.com/office/drawing/2014/main" id="{A0B68EE4-EA78-7269-B466-8B68D5E405A0}"/>
                  </a:ext>
                </a:extLst>
              </p:cNvPr>
              <p:cNvPicPr>
                <a:picLocks noChangeAspect="1"/>
              </p:cNvPicPr>
              <p:nvPr/>
            </p:nvPicPr>
            <p:blipFill rotWithShape="1">
              <a:blip r:embed="rId3">
                <a:extLst>
                  <a:ext uri="{28A0092B-C50C-407E-A947-70E740481C1C}">
                    <a14:useLocalDpi xmlns:a14="http://schemas.microsoft.com/office/drawing/2010/main" val="0"/>
                  </a:ext>
                </a:extLst>
              </a:blip>
              <a:srcRect t="20252" b="27166"/>
              <a:stretch/>
            </p:blipFill>
            <p:spPr>
              <a:xfrm>
                <a:off x="2657980" y="2316896"/>
                <a:ext cx="3438394" cy="1807977"/>
              </a:xfrm>
              <a:prstGeom prst="rect">
                <a:avLst/>
              </a:prstGeom>
            </p:spPr>
          </p:pic>
          <p:sp>
            <p:nvSpPr>
              <p:cNvPr id="9" name="TextBox 8">
                <a:extLst>
                  <a:ext uri="{FF2B5EF4-FFF2-40B4-BE49-F238E27FC236}">
                    <a16:creationId xmlns:a16="http://schemas.microsoft.com/office/drawing/2014/main" id="{04F2722D-6480-9B61-9345-03CDA938A30F}"/>
                  </a:ext>
                </a:extLst>
              </p:cNvPr>
              <p:cNvSpPr txBox="1"/>
              <p:nvPr/>
            </p:nvSpPr>
            <p:spPr>
              <a:xfrm>
                <a:off x="4444372" y="2574805"/>
                <a:ext cx="1256836" cy="412940"/>
              </a:xfrm>
              <a:prstGeom prst="rect">
                <a:avLst/>
              </a:prstGeom>
              <a:noFill/>
            </p:spPr>
            <p:txBody>
              <a:bodyPr wrap="square" rtlCol="0">
                <a:spAutoFit/>
              </a:bodyPr>
              <a:lstStyle/>
              <a:p>
                <a:r>
                  <a:rPr lang="en-GB" sz="1600"/>
                  <a:t>Top View </a:t>
                </a:r>
                <a:endParaRPr lang="en-IE" sz="1600"/>
              </a:p>
            </p:txBody>
          </p:sp>
        </p:grpSp>
      </p:grpSp>
      <p:grpSp>
        <p:nvGrpSpPr>
          <p:cNvPr id="21" name="Group 20">
            <a:extLst>
              <a:ext uri="{FF2B5EF4-FFF2-40B4-BE49-F238E27FC236}">
                <a16:creationId xmlns:a16="http://schemas.microsoft.com/office/drawing/2014/main" id="{A82918D4-1E99-7A00-A967-6BBD03A968FE}"/>
              </a:ext>
            </a:extLst>
          </p:cNvPr>
          <p:cNvGrpSpPr/>
          <p:nvPr/>
        </p:nvGrpSpPr>
        <p:grpSpPr>
          <a:xfrm>
            <a:off x="4416731" y="3976320"/>
            <a:ext cx="1497412" cy="2654199"/>
            <a:chOff x="5276219" y="3846249"/>
            <a:chExt cx="1497412" cy="2654199"/>
          </a:xfrm>
        </p:grpSpPr>
        <p:sp>
          <p:nvSpPr>
            <p:cNvPr id="20" name="Oval 19">
              <a:extLst>
                <a:ext uri="{FF2B5EF4-FFF2-40B4-BE49-F238E27FC236}">
                  <a16:creationId xmlns:a16="http://schemas.microsoft.com/office/drawing/2014/main" id="{ADA38D94-31C3-29F7-56F3-A91089DDB412}"/>
                </a:ext>
              </a:extLst>
            </p:cNvPr>
            <p:cNvSpPr/>
            <p:nvPr/>
          </p:nvSpPr>
          <p:spPr>
            <a:xfrm rot="5400000">
              <a:off x="4690265" y="4432203"/>
              <a:ext cx="2654199" cy="1482291"/>
            </a:xfrm>
            <a:prstGeom prst="ellipse">
              <a:avLst/>
            </a:prstGeom>
            <a:solidFill>
              <a:schemeClr val="tx2">
                <a:lumMod val="20000"/>
                <a:lumOff val="80000"/>
              </a:schemeClr>
            </a:solidFill>
            <a:ln w="3175">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14" name="Group 13">
              <a:extLst>
                <a:ext uri="{FF2B5EF4-FFF2-40B4-BE49-F238E27FC236}">
                  <a16:creationId xmlns:a16="http://schemas.microsoft.com/office/drawing/2014/main" id="{0EBAB454-0A17-1E0A-38F4-26E5E6F59F70}"/>
                </a:ext>
              </a:extLst>
            </p:cNvPr>
            <p:cNvGrpSpPr/>
            <p:nvPr/>
          </p:nvGrpSpPr>
          <p:grpSpPr>
            <a:xfrm>
              <a:off x="5455695" y="3983164"/>
              <a:ext cx="1317936" cy="2363206"/>
              <a:chOff x="784646" y="3145244"/>
              <a:chExt cx="1317936" cy="2363206"/>
            </a:xfrm>
          </p:grpSpPr>
          <p:pic>
            <p:nvPicPr>
              <p:cNvPr id="12" name="Picture 11">
                <a:extLst>
                  <a:ext uri="{FF2B5EF4-FFF2-40B4-BE49-F238E27FC236}">
                    <a16:creationId xmlns:a16="http://schemas.microsoft.com/office/drawing/2014/main" id="{5AA209F7-3168-2D90-0FB8-385F178C2188}"/>
                  </a:ext>
                </a:extLst>
              </p:cNvPr>
              <p:cNvPicPr>
                <a:picLocks noChangeAspect="1"/>
              </p:cNvPicPr>
              <p:nvPr/>
            </p:nvPicPr>
            <p:blipFill rotWithShape="1">
              <a:blip r:embed="rId4">
                <a:extLst>
                  <a:ext uri="{28A0092B-C50C-407E-A947-70E740481C1C}">
                    <a14:useLocalDpi xmlns:a14="http://schemas.microsoft.com/office/drawing/2010/main" val="0"/>
                  </a:ext>
                </a:extLst>
              </a:blip>
              <a:srcRect l="26421" t="9597" r="19679" b="5013"/>
              <a:stretch/>
            </p:blipFill>
            <p:spPr>
              <a:xfrm>
                <a:off x="784646" y="3145244"/>
                <a:ext cx="1317936" cy="2087887"/>
              </a:xfrm>
              <a:prstGeom prst="rect">
                <a:avLst/>
              </a:prstGeom>
            </p:spPr>
          </p:pic>
          <p:sp>
            <p:nvSpPr>
              <p:cNvPr id="13" name="TextBox 12">
                <a:extLst>
                  <a:ext uri="{FF2B5EF4-FFF2-40B4-BE49-F238E27FC236}">
                    <a16:creationId xmlns:a16="http://schemas.microsoft.com/office/drawing/2014/main" id="{8C61F0A6-A95C-7392-DE7D-D0B17EADE616}"/>
                  </a:ext>
                </a:extLst>
              </p:cNvPr>
              <p:cNvSpPr txBox="1"/>
              <p:nvPr/>
            </p:nvSpPr>
            <p:spPr>
              <a:xfrm>
                <a:off x="858869" y="5169896"/>
                <a:ext cx="1006258" cy="338554"/>
              </a:xfrm>
              <a:prstGeom prst="rect">
                <a:avLst/>
              </a:prstGeom>
              <a:noFill/>
            </p:spPr>
            <p:txBody>
              <a:bodyPr wrap="square" rtlCol="0">
                <a:spAutoFit/>
              </a:bodyPr>
              <a:lstStyle/>
              <a:p>
                <a:r>
                  <a:rPr lang="en-GB" sz="1600"/>
                  <a:t>Side View </a:t>
                </a:r>
                <a:endParaRPr lang="en-IE" sz="1600"/>
              </a:p>
            </p:txBody>
          </p:sp>
        </p:grpSp>
      </p:grpSp>
      <p:grpSp>
        <p:nvGrpSpPr>
          <p:cNvPr id="18" name="Group 17">
            <a:extLst>
              <a:ext uri="{FF2B5EF4-FFF2-40B4-BE49-F238E27FC236}">
                <a16:creationId xmlns:a16="http://schemas.microsoft.com/office/drawing/2014/main" id="{F945FE64-221F-56E7-978B-8A9E1B4F43EB}"/>
              </a:ext>
            </a:extLst>
          </p:cNvPr>
          <p:cNvGrpSpPr/>
          <p:nvPr/>
        </p:nvGrpSpPr>
        <p:grpSpPr>
          <a:xfrm>
            <a:off x="338536" y="1058132"/>
            <a:ext cx="5790706" cy="5432979"/>
            <a:chOff x="2771570" y="-2259459"/>
            <a:chExt cx="3503574" cy="3367724"/>
          </a:xfrm>
        </p:grpSpPr>
        <p:pic>
          <p:nvPicPr>
            <p:cNvPr id="16" name="Picture 15">
              <a:extLst>
                <a:ext uri="{FF2B5EF4-FFF2-40B4-BE49-F238E27FC236}">
                  <a16:creationId xmlns:a16="http://schemas.microsoft.com/office/drawing/2014/main" id="{7DEEEE45-AC4E-4B10-3622-9BEEA2346180}"/>
                </a:ext>
              </a:extLst>
            </p:cNvPr>
            <p:cNvPicPr>
              <a:picLocks noChangeAspect="1"/>
            </p:cNvPicPr>
            <p:nvPr/>
          </p:nvPicPr>
          <p:blipFill rotWithShape="1">
            <a:blip r:embed="rId5">
              <a:extLst>
                <a:ext uri="{28A0092B-C50C-407E-A947-70E740481C1C}">
                  <a14:useLocalDpi xmlns:a14="http://schemas.microsoft.com/office/drawing/2010/main" val="0"/>
                </a:ext>
              </a:extLst>
            </a:blip>
            <a:srcRect l="14789" t="10486" r="2836" b="6147"/>
            <a:stretch/>
          </p:blipFill>
          <p:spPr>
            <a:xfrm>
              <a:off x="2771570" y="-2259459"/>
              <a:ext cx="3327605" cy="3367724"/>
            </a:xfrm>
            <a:prstGeom prst="rect">
              <a:avLst/>
            </a:prstGeom>
          </p:spPr>
        </p:pic>
        <p:sp>
          <p:nvSpPr>
            <p:cNvPr id="17" name="TextBox 16">
              <a:extLst>
                <a:ext uri="{FF2B5EF4-FFF2-40B4-BE49-F238E27FC236}">
                  <a16:creationId xmlns:a16="http://schemas.microsoft.com/office/drawing/2014/main" id="{E7CD6BD9-EDFD-147D-613E-735C98836176}"/>
                </a:ext>
              </a:extLst>
            </p:cNvPr>
            <p:cNvSpPr txBox="1"/>
            <p:nvPr/>
          </p:nvSpPr>
          <p:spPr>
            <a:xfrm>
              <a:off x="4004531" y="-1768818"/>
              <a:ext cx="2270613" cy="397297"/>
            </a:xfrm>
            <a:prstGeom prst="rect">
              <a:avLst/>
            </a:prstGeom>
            <a:noFill/>
          </p:spPr>
          <p:txBody>
            <a:bodyPr wrap="square" rtlCol="0">
              <a:spAutoFit/>
            </a:bodyPr>
            <a:lstStyle/>
            <a:p>
              <a:r>
                <a:rPr lang="en-GB" sz="2000"/>
                <a:t>Front View </a:t>
              </a:r>
              <a:endParaRPr lang="en-IE" sz="2000"/>
            </a:p>
          </p:txBody>
        </p:sp>
      </p:grpSp>
      <p:sp>
        <p:nvSpPr>
          <p:cNvPr id="6" name="TextBox 5">
            <a:extLst>
              <a:ext uri="{FF2B5EF4-FFF2-40B4-BE49-F238E27FC236}">
                <a16:creationId xmlns:a16="http://schemas.microsoft.com/office/drawing/2014/main" id="{61E0A3FB-39E3-6B10-B5F4-0EF03C930A33}"/>
              </a:ext>
            </a:extLst>
          </p:cNvPr>
          <p:cNvSpPr txBox="1"/>
          <p:nvPr/>
        </p:nvSpPr>
        <p:spPr>
          <a:xfrm>
            <a:off x="2464775" y="6238394"/>
            <a:ext cx="2790400" cy="215444"/>
          </a:xfrm>
          <a:prstGeom prst="rect">
            <a:avLst/>
          </a:prstGeom>
          <a:noFill/>
        </p:spPr>
        <p:txBody>
          <a:bodyPr wrap="square">
            <a:spAutoFit/>
          </a:bodyPr>
          <a:lstStyle/>
          <a:p>
            <a:r>
              <a:rPr lang="en-IE" sz="800" dirty="0"/>
              <a:t>https://www.ebi.ac.uk/pdbe/entry/pdb/5uen</a:t>
            </a:r>
          </a:p>
        </p:txBody>
      </p:sp>
      <p:sp>
        <p:nvSpPr>
          <p:cNvPr id="11" name="TextBox 10">
            <a:extLst>
              <a:ext uri="{FF2B5EF4-FFF2-40B4-BE49-F238E27FC236}">
                <a16:creationId xmlns:a16="http://schemas.microsoft.com/office/drawing/2014/main" id="{97C96EF5-6425-F604-231D-52A6C33861F4}"/>
              </a:ext>
            </a:extLst>
          </p:cNvPr>
          <p:cNvSpPr txBox="1"/>
          <p:nvPr/>
        </p:nvSpPr>
        <p:spPr>
          <a:xfrm>
            <a:off x="0" y="6665727"/>
            <a:ext cx="12198350" cy="215444"/>
          </a:xfrm>
          <a:prstGeom prst="rect">
            <a:avLst/>
          </a:prstGeom>
          <a:noFill/>
        </p:spPr>
        <p:txBody>
          <a:bodyPr wrap="square">
            <a:spAutoFit/>
          </a:bodyPr>
          <a:lstStyle/>
          <a:p>
            <a:r>
              <a:rPr lang="en-IE" sz="800" dirty="0"/>
              <a:t>3. Müller, C. E., &amp; Jacobson, K. A. (2011). Recent developments in adenosine receptor ligands and their potential as novel drugs. In </a:t>
            </a:r>
            <a:r>
              <a:rPr lang="en-IE" sz="800" dirty="0" err="1"/>
              <a:t>Biochimica</a:t>
            </a:r>
            <a:r>
              <a:rPr lang="en-IE" sz="800" dirty="0"/>
              <a:t> et </a:t>
            </a:r>
            <a:r>
              <a:rPr lang="en-IE" sz="800" dirty="0" err="1"/>
              <a:t>Biophysica</a:t>
            </a:r>
            <a:r>
              <a:rPr lang="en-IE" sz="800" dirty="0"/>
              <a:t> Acta - </a:t>
            </a:r>
            <a:r>
              <a:rPr lang="en-IE" sz="800" dirty="0" err="1"/>
              <a:t>Biomembranes</a:t>
            </a:r>
            <a:r>
              <a:rPr lang="en-IE" sz="800" dirty="0"/>
              <a:t> (Vol. 1808, Issue 5, pp. 1290–1308). https://doi.org/10.1016/j.bbamem.2010.12.017</a:t>
            </a:r>
          </a:p>
        </p:txBody>
      </p:sp>
    </p:spTree>
    <p:extLst>
      <p:ext uri="{BB962C8B-B14F-4D97-AF65-F5344CB8AC3E}">
        <p14:creationId xmlns:p14="http://schemas.microsoft.com/office/powerpoint/2010/main" val="283347902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147AB1D-9F5C-AA2D-D968-FD9A6B4F6BB1}"/>
              </a:ext>
            </a:extLst>
          </p:cNvPr>
          <p:cNvSpPr>
            <a:spLocks noGrp="1"/>
          </p:cNvSpPr>
          <p:nvPr>
            <p:ph type="body" sz="quarter" idx="12"/>
          </p:nvPr>
        </p:nvSpPr>
        <p:spPr/>
        <p:txBody>
          <a:bodyPr/>
          <a:lstStyle/>
          <a:p>
            <a:endParaRPr lang="en-NL" dirty="0"/>
          </a:p>
        </p:txBody>
      </p:sp>
      <p:sp>
        <p:nvSpPr>
          <p:cNvPr id="3" name="Title 2">
            <a:extLst>
              <a:ext uri="{FF2B5EF4-FFF2-40B4-BE49-F238E27FC236}">
                <a16:creationId xmlns:a16="http://schemas.microsoft.com/office/drawing/2014/main" id="{989FF430-50F2-3B72-31EE-F81825D8A4E6}"/>
              </a:ext>
            </a:extLst>
          </p:cNvPr>
          <p:cNvSpPr>
            <a:spLocks noGrp="1"/>
          </p:cNvSpPr>
          <p:nvPr>
            <p:ph type="title"/>
          </p:nvPr>
        </p:nvSpPr>
        <p:spPr/>
        <p:txBody>
          <a:bodyPr/>
          <a:lstStyle/>
          <a:p>
            <a:pPr algn="ctr"/>
            <a:r>
              <a:rPr lang="en-GB" dirty="0"/>
              <a:t>Comparison of A</a:t>
            </a:r>
            <a:r>
              <a:rPr lang="en-GB" baseline="-25000" dirty="0"/>
              <a:t>1</a:t>
            </a:r>
            <a:r>
              <a:rPr lang="en-GB" dirty="0"/>
              <a:t>AR with similar proteins </a:t>
            </a:r>
            <a:endParaRPr lang="en-NL" dirty="0"/>
          </a:p>
        </p:txBody>
      </p:sp>
      <p:pic>
        <p:nvPicPr>
          <p:cNvPr id="6" name="Picture 5">
            <a:extLst>
              <a:ext uri="{FF2B5EF4-FFF2-40B4-BE49-F238E27FC236}">
                <a16:creationId xmlns:a16="http://schemas.microsoft.com/office/drawing/2014/main" id="{9A28AB88-CB43-A9F8-2864-DFAD26EE54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22594" y="963099"/>
            <a:ext cx="10220906" cy="5013599"/>
          </a:xfrm>
          <a:prstGeom prst="rect">
            <a:avLst/>
          </a:prstGeom>
        </p:spPr>
      </p:pic>
      <p:sp>
        <p:nvSpPr>
          <p:cNvPr id="12" name="Rectangle: Rounded Corners 11">
            <a:extLst>
              <a:ext uri="{FF2B5EF4-FFF2-40B4-BE49-F238E27FC236}">
                <a16:creationId xmlns:a16="http://schemas.microsoft.com/office/drawing/2014/main" id="{446471E3-00A2-5223-DB1D-DFA06E7282ED}"/>
              </a:ext>
            </a:extLst>
          </p:cNvPr>
          <p:cNvSpPr/>
          <p:nvPr/>
        </p:nvSpPr>
        <p:spPr>
          <a:xfrm>
            <a:off x="1905000" y="2133600"/>
            <a:ext cx="802639" cy="604107"/>
          </a:xfrm>
          <a:prstGeom prst="roundRect">
            <a:avLst/>
          </a:prstGeom>
          <a:noFill/>
          <a:ln w="28575">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nvGrpSpPr>
          <p:cNvPr id="18" name="Group 17">
            <a:extLst>
              <a:ext uri="{FF2B5EF4-FFF2-40B4-BE49-F238E27FC236}">
                <a16:creationId xmlns:a16="http://schemas.microsoft.com/office/drawing/2014/main" id="{228A25B8-72A3-420F-88DB-B837139244A5}"/>
              </a:ext>
            </a:extLst>
          </p:cNvPr>
          <p:cNvGrpSpPr/>
          <p:nvPr/>
        </p:nvGrpSpPr>
        <p:grpSpPr>
          <a:xfrm>
            <a:off x="2707639" y="2344302"/>
            <a:ext cx="8035201" cy="3403305"/>
            <a:chOff x="2707639" y="2344302"/>
            <a:chExt cx="8035201" cy="3403305"/>
          </a:xfrm>
        </p:grpSpPr>
        <p:sp>
          <p:nvSpPr>
            <p:cNvPr id="5" name="Rectangle: Rounded Corners 4">
              <a:extLst>
                <a:ext uri="{FF2B5EF4-FFF2-40B4-BE49-F238E27FC236}">
                  <a16:creationId xmlns:a16="http://schemas.microsoft.com/office/drawing/2014/main" id="{06104837-1171-37EB-E3D0-E4712A9526A9}"/>
                </a:ext>
              </a:extLst>
            </p:cNvPr>
            <p:cNvSpPr/>
            <p:nvPr/>
          </p:nvSpPr>
          <p:spPr>
            <a:xfrm>
              <a:off x="2707639" y="2344302"/>
              <a:ext cx="8035201" cy="39340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7" name="Rectangle: Rounded Corners 6">
              <a:extLst>
                <a:ext uri="{FF2B5EF4-FFF2-40B4-BE49-F238E27FC236}">
                  <a16:creationId xmlns:a16="http://schemas.microsoft.com/office/drawing/2014/main" id="{233338C2-E89B-9F71-76F6-429CBD76F721}"/>
                </a:ext>
              </a:extLst>
            </p:cNvPr>
            <p:cNvSpPr/>
            <p:nvPr/>
          </p:nvSpPr>
          <p:spPr>
            <a:xfrm>
              <a:off x="2707639" y="3093602"/>
              <a:ext cx="8035201" cy="39340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8" name="Rectangle: Rounded Corners 7">
              <a:extLst>
                <a:ext uri="{FF2B5EF4-FFF2-40B4-BE49-F238E27FC236}">
                  <a16:creationId xmlns:a16="http://schemas.microsoft.com/office/drawing/2014/main" id="{B170EB07-3553-6DF0-3DFD-1B9D4344C741}"/>
                </a:ext>
              </a:extLst>
            </p:cNvPr>
            <p:cNvSpPr/>
            <p:nvPr/>
          </p:nvSpPr>
          <p:spPr>
            <a:xfrm>
              <a:off x="2707639" y="3842902"/>
              <a:ext cx="8035201" cy="39340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9" name="Rectangle: Rounded Corners 8">
              <a:extLst>
                <a:ext uri="{FF2B5EF4-FFF2-40B4-BE49-F238E27FC236}">
                  <a16:creationId xmlns:a16="http://schemas.microsoft.com/office/drawing/2014/main" id="{5FC0490F-89DF-0E50-DF9C-67CD101BDA6C}"/>
                </a:ext>
              </a:extLst>
            </p:cNvPr>
            <p:cNvSpPr/>
            <p:nvPr/>
          </p:nvSpPr>
          <p:spPr>
            <a:xfrm>
              <a:off x="2707639" y="4604902"/>
              <a:ext cx="8035201" cy="39340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10" name="Rectangle: Rounded Corners 9">
              <a:extLst>
                <a:ext uri="{FF2B5EF4-FFF2-40B4-BE49-F238E27FC236}">
                  <a16:creationId xmlns:a16="http://schemas.microsoft.com/office/drawing/2014/main" id="{34BA98D5-C4D1-E62D-808E-3C9187348DB5}"/>
                </a:ext>
              </a:extLst>
            </p:cNvPr>
            <p:cNvSpPr/>
            <p:nvPr/>
          </p:nvSpPr>
          <p:spPr>
            <a:xfrm>
              <a:off x="2707639" y="5354202"/>
              <a:ext cx="8035201" cy="393405"/>
            </a:xfrm>
            <a:prstGeom prst="round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2" name="Group 21">
            <a:extLst>
              <a:ext uri="{FF2B5EF4-FFF2-40B4-BE49-F238E27FC236}">
                <a16:creationId xmlns:a16="http://schemas.microsoft.com/office/drawing/2014/main" id="{9002A32C-B007-763F-3C2C-EB9DD011A63B}"/>
              </a:ext>
            </a:extLst>
          </p:cNvPr>
          <p:cNvGrpSpPr/>
          <p:nvPr/>
        </p:nvGrpSpPr>
        <p:grpSpPr>
          <a:xfrm>
            <a:off x="184787" y="2357002"/>
            <a:ext cx="2541445" cy="393405"/>
            <a:chOff x="166194" y="2166502"/>
            <a:chExt cx="2541445" cy="393405"/>
          </a:xfrm>
        </p:grpSpPr>
        <p:sp>
          <p:nvSpPr>
            <p:cNvPr id="13" name="TextBox 12">
              <a:extLst>
                <a:ext uri="{FF2B5EF4-FFF2-40B4-BE49-F238E27FC236}">
                  <a16:creationId xmlns:a16="http://schemas.microsoft.com/office/drawing/2014/main" id="{67757852-E0E3-AC31-2CA4-D5EE799F1BD2}"/>
                </a:ext>
              </a:extLst>
            </p:cNvPr>
            <p:cNvSpPr txBox="1"/>
            <p:nvPr/>
          </p:nvSpPr>
          <p:spPr>
            <a:xfrm>
              <a:off x="198632" y="2171672"/>
              <a:ext cx="756400" cy="369332"/>
            </a:xfrm>
            <a:prstGeom prst="rect">
              <a:avLst/>
            </a:prstGeom>
            <a:noFill/>
          </p:spPr>
          <p:txBody>
            <a:bodyPr wrap="square" rtlCol="0">
              <a:spAutoFit/>
            </a:bodyPr>
            <a:lstStyle/>
            <a:p>
              <a:r>
                <a:rPr lang="en-GB" dirty="0">
                  <a:solidFill>
                    <a:srgbClr val="FF0000"/>
                  </a:solidFill>
                </a:rPr>
                <a:t>99.1%</a:t>
              </a:r>
              <a:endParaRPr lang="en-IE" dirty="0">
                <a:solidFill>
                  <a:srgbClr val="FF0000"/>
                </a:solidFill>
              </a:endParaRPr>
            </a:p>
          </p:txBody>
        </p:sp>
        <p:sp>
          <p:nvSpPr>
            <p:cNvPr id="21" name="Rectangle: Rounded Corners 20">
              <a:extLst>
                <a:ext uri="{FF2B5EF4-FFF2-40B4-BE49-F238E27FC236}">
                  <a16:creationId xmlns:a16="http://schemas.microsoft.com/office/drawing/2014/main" id="{4CD24D3D-8DF9-8536-FC9A-B35E67190914}"/>
                </a:ext>
              </a:extLst>
            </p:cNvPr>
            <p:cNvSpPr/>
            <p:nvPr/>
          </p:nvSpPr>
          <p:spPr>
            <a:xfrm>
              <a:off x="166194" y="2166502"/>
              <a:ext cx="2541445" cy="393405"/>
            </a:xfrm>
            <a:prstGeom prst="roundRect">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grpSp>
      <p:grpSp>
        <p:nvGrpSpPr>
          <p:cNvPr id="26" name="Group 25">
            <a:extLst>
              <a:ext uri="{FF2B5EF4-FFF2-40B4-BE49-F238E27FC236}">
                <a16:creationId xmlns:a16="http://schemas.microsoft.com/office/drawing/2014/main" id="{7B847E7F-61F8-C375-8B3A-629D50C93B11}"/>
              </a:ext>
            </a:extLst>
          </p:cNvPr>
          <p:cNvGrpSpPr/>
          <p:nvPr/>
        </p:nvGrpSpPr>
        <p:grpSpPr>
          <a:xfrm>
            <a:off x="326619" y="2179202"/>
            <a:ext cx="2381020" cy="539602"/>
            <a:chOff x="326619" y="2179202"/>
            <a:chExt cx="2381020" cy="539602"/>
          </a:xfrm>
        </p:grpSpPr>
        <p:sp>
          <p:nvSpPr>
            <p:cNvPr id="23" name="Rectangle: Rounded Corners 22">
              <a:extLst>
                <a:ext uri="{FF2B5EF4-FFF2-40B4-BE49-F238E27FC236}">
                  <a16:creationId xmlns:a16="http://schemas.microsoft.com/office/drawing/2014/main" id="{F395F4DE-A849-01C0-6337-BC5E91E7545B}"/>
                </a:ext>
              </a:extLst>
            </p:cNvPr>
            <p:cNvSpPr/>
            <p:nvPr/>
          </p:nvSpPr>
          <p:spPr>
            <a:xfrm>
              <a:off x="1066800" y="2179202"/>
              <a:ext cx="1640839" cy="177800"/>
            </a:xfrm>
            <a:prstGeom prst="round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4" name="Rectangle: Rounded Corners 23">
              <a:extLst>
                <a:ext uri="{FF2B5EF4-FFF2-40B4-BE49-F238E27FC236}">
                  <a16:creationId xmlns:a16="http://schemas.microsoft.com/office/drawing/2014/main" id="{1A07951B-3BBD-B8F8-B7F5-25F079E4CAD4}"/>
                </a:ext>
              </a:extLst>
            </p:cNvPr>
            <p:cNvSpPr/>
            <p:nvPr/>
          </p:nvSpPr>
          <p:spPr>
            <a:xfrm>
              <a:off x="1054850" y="2541004"/>
              <a:ext cx="1640839" cy="177800"/>
            </a:xfrm>
            <a:prstGeom prst="roundRect">
              <a:avLst/>
            </a:prstGeom>
            <a:no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5" name="TextBox 24">
              <a:extLst>
                <a:ext uri="{FF2B5EF4-FFF2-40B4-BE49-F238E27FC236}">
                  <a16:creationId xmlns:a16="http://schemas.microsoft.com/office/drawing/2014/main" id="{0F6C1C52-855D-2DB7-7FBD-DB4B371E588F}"/>
                </a:ext>
              </a:extLst>
            </p:cNvPr>
            <p:cNvSpPr txBox="1"/>
            <p:nvPr/>
          </p:nvSpPr>
          <p:spPr>
            <a:xfrm>
              <a:off x="326619" y="2223477"/>
              <a:ext cx="756400" cy="369332"/>
            </a:xfrm>
            <a:prstGeom prst="rect">
              <a:avLst/>
            </a:prstGeom>
            <a:noFill/>
          </p:spPr>
          <p:txBody>
            <a:bodyPr wrap="square" rtlCol="0">
              <a:spAutoFit/>
            </a:bodyPr>
            <a:lstStyle/>
            <a:p>
              <a:r>
                <a:rPr lang="en-GB" dirty="0">
                  <a:solidFill>
                    <a:schemeClr val="bg2"/>
                  </a:solidFill>
                </a:rPr>
                <a:t>47.8%</a:t>
              </a:r>
              <a:endParaRPr lang="en-IE" dirty="0">
                <a:solidFill>
                  <a:schemeClr val="bg2"/>
                </a:solidFill>
              </a:endParaRPr>
            </a:p>
          </p:txBody>
        </p:sp>
      </p:grpSp>
    </p:spTree>
    <p:extLst>
      <p:ext uri="{BB962C8B-B14F-4D97-AF65-F5344CB8AC3E}">
        <p14:creationId xmlns:p14="http://schemas.microsoft.com/office/powerpoint/2010/main" val="280310202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xit" presetSubtype="0" fill="hold" grpId="1" nodeType="withEffect">
                                  <p:stCondLst>
                                    <p:cond delay="0"/>
                                  </p:stCondLst>
                                  <p:childTnLst>
                                    <p:set>
                                      <p:cBhvr>
                                        <p:cTn id="12" dur="1" fill="hold">
                                          <p:stCondLst>
                                            <p:cond delay="0"/>
                                          </p:stCondLst>
                                        </p:cTn>
                                        <p:tgtEl>
                                          <p:spTgt spid="1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2"/>
                                        </p:tgtEl>
                                        <p:attrNameLst>
                                          <p:attrName>style.visibility</p:attrName>
                                        </p:attrNameLst>
                                      </p:cBhvr>
                                      <p:to>
                                        <p:strVal val="visible"/>
                                      </p:to>
                                    </p:set>
                                  </p:childTnLst>
                                </p:cTn>
                              </p:par>
                              <p:par>
                                <p:cTn id="17" presetID="1" presetClass="exit" presetSubtype="0" fill="hold" nodeType="withEffect">
                                  <p:stCondLst>
                                    <p:cond delay="0"/>
                                  </p:stCondLst>
                                  <p:childTnLst>
                                    <p:set>
                                      <p:cBhvr>
                                        <p:cTn id="18" dur="1" fill="hold">
                                          <p:stCondLst>
                                            <p:cond delay="0"/>
                                          </p:stCondLst>
                                        </p:cTn>
                                        <p:tgtEl>
                                          <p:spTgt spid="18"/>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xit" presetSubtype="0" fill="hold" nodeType="withEffect">
                                  <p:stCondLst>
                                    <p:cond delay="0"/>
                                  </p:stCondLst>
                                  <p:childTnLst>
                                    <p:set>
                                      <p:cBhvr>
                                        <p:cTn id="24" dur="1" fill="hold">
                                          <p:stCondLst>
                                            <p:cond delay="0"/>
                                          </p:stCondLst>
                                        </p:cTn>
                                        <p:tgtEl>
                                          <p:spTgt spid="2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2"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80044C87-7A33-C202-FEC7-D7F89E345918}"/>
              </a:ext>
            </a:extLst>
          </p:cNvPr>
          <p:cNvSpPr>
            <a:spLocks noGrp="1"/>
          </p:cNvSpPr>
          <p:nvPr>
            <p:ph type="body" sz="quarter" idx="12"/>
          </p:nvPr>
        </p:nvSpPr>
        <p:spPr/>
        <p:txBody>
          <a:bodyPr/>
          <a:lstStyle/>
          <a:p>
            <a:endParaRPr lang="en-NL"/>
          </a:p>
        </p:txBody>
      </p:sp>
      <p:sp>
        <p:nvSpPr>
          <p:cNvPr id="3" name="Title 2">
            <a:extLst>
              <a:ext uri="{FF2B5EF4-FFF2-40B4-BE49-F238E27FC236}">
                <a16:creationId xmlns:a16="http://schemas.microsoft.com/office/drawing/2014/main" id="{CDBEB99B-8AE2-13F7-B96F-EDCDFE3ACAFC}"/>
              </a:ext>
            </a:extLst>
          </p:cNvPr>
          <p:cNvSpPr>
            <a:spLocks noGrp="1"/>
          </p:cNvSpPr>
          <p:nvPr>
            <p:ph type="title"/>
          </p:nvPr>
        </p:nvSpPr>
        <p:spPr/>
        <p:txBody>
          <a:bodyPr/>
          <a:lstStyle/>
          <a:p>
            <a:pPr algn="ctr"/>
            <a:r>
              <a:rPr lang="en-GB" dirty="0"/>
              <a:t>7WC4: Similar protein based on structure</a:t>
            </a:r>
            <a:endParaRPr lang="en-NL" dirty="0"/>
          </a:p>
        </p:txBody>
      </p:sp>
      <p:pic>
        <p:nvPicPr>
          <p:cNvPr id="6" name="Picture 5">
            <a:extLst>
              <a:ext uri="{FF2B5EF4-FFF2-40B4-BE49-F238E27FC236}">
                <a16:creationId xmlns:a16="http://schemas.microsoft.com/office/drawing/2014/main" id="{AF130792-10BE-0CF0-1F5D-1608A787C2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5627" y="1091576"/>
            <a:ext cx="10547096" cy="4581394"/>
          </a:xfrm>
          <a:prstGeom prst="rect">
            <a:avLst/>
          </a:prstGeom>
        </p:spPr>
      </p:pic>
      <p:sp>
        <p:nvSpPr>
          <p:cNvPr id="5" name="Rectangle: Rounded Corners 4">
            <a:extLst>
              <a:ext uri="{FF2B5EF4-FFF2-40B4-BE49-F238E27FC236}">
                <a16:creationId xmlns:a16="http://schemas.microsoft.com/office/drawing/2014/main" id="{38E6EE37-AE09-F789-54FE-01360CDBB7CC}"/>
              </a:ext>
            </a:extLst>
          </p:cNvPr>
          <p:cNvSpPr/>
          <p:nvPr/>
        </p:nvSpPr>
        <p:spPr>
          <a:xfrm>
            <a:off x="1193800" y="1091576"/>
            <a:ext cx="4905375" cy="4581394"/>
          </a:xfrm>
          <a:prstGeom prst="roundRect">
            <a:avLst>
              <a:gd name="adj" fmla="val 5024"/>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Tree>
    <p:extLst>
      <p:ext uri="{BB962C8B-B14F-4D97-AF65-F5344CB8AC3E}">
        <p14:creationId xmlns:p14="http://schemas.microsoft.com/office/powerpoint/2010/main" val="39384885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1" nodeType="clickEffect">
                                  <p:stCondLst>
                                    <p:cond delay="0"/>
                                  </p:stCondLst>
                                  <p:childTnLst>
                                    <p:animMotion origin="layout" path="M -2.84748E-6 0.00185 L 0.40214 0.00671 " pathEditMode="relative" rAng="0" ptsTypes="AA">
                                      <p:cBhvr>
                                        <p:cTn id="10" dur="500" fill="hold"/>
                                        <p:tgtEl>
                                          <p:spTgt spid="5"/>
                                        </p:tgtEl>
                                        <p:attrNameLst>
                                          <p:attrName>ppt_x</p:attrName>
                                          <p:attrName>ppt_y</p:attrName>
                                        </p:attrNameLst>
                                      </p:cBhvr>
                                      <p:rCtr x="20107" y="231"/>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5" grpId="1"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Oval 15">
            <a:extLst>
              <a:ext uri="{FF2B5EF4-FFF2-40B4-BE49-F238E27FC236}">
                <a16:creationId xmlns:a16="http://schemas.microsoft.com/office/drawing/2014/main" id="{0C528447-0AD4-3C1F-B89B-D0E2484F9900}"/>
              </a:ext>
            </a:extLst>
          </p:cNvPr>
          <p:cNvSpPr/>
          <p:nvPr/>
        </p:nvSpPr>
        <p:spPr>
          <a:xfrm>
            <a:off x="858931" y="1138320"/>
            <a:ext cx="4925919" cy="4194943"/>
          </a:xfrm>
          <a:prstGeom prst="ellipse">
            <a:avLst/>
          </a:prstGeom>
          <a:solidFill>
            <a:schemeClr val="bg1"/>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IE"/>
          </a:p>
        </p:txBody>
      </p:sp>
      <p:sp>
        <p:nvSpPr>
          <p:cNvPr id="2" name="Text Placeholder 1">
            <a:extLst>
              <a:ext uri="{FF2B5EF4-FFF2-40B4-BE49-F238E27FC236}">
                <a16:creationId xmlns:a16="http://schemas.microsoft.com/office/drawing/2014/main" id="{323FCE6C-9644-1FFD-850A-744E284EAD44}"/>
              </a:ext>
            </a:extLst>
          </p:cNvPr>
          <p:cNvSpPr>
            <a:spLocks noGrp="1"/>
          </p:cNvSpPr>
          <p:nvPr>
            <p:ph type="body" sz="quarter" idx="12"/>
          </p:nvPr>
        </p:nvSpPr>
        <p:spPr/>
        <p:txBody>
          <a:bodyPr/>
          <a:lstStyle/>
          <a:p>
            <a:endParaRPr lang="en-IE" dirty="0"/>
          </a:p>
        </p:txBody>
      </p:sp>
      <p:sp>
        <p:nvSpPr>
          <p:cNvPr id="3" name="Title 2">
            <a:extLst>
              <a:ext uri="{FF2B5EF4-FFF2-40B4-BE49-F238E27FC236}">
                <a16:creationId xmlns:a16="http://schemas.microsoft.com/office/drawing/2014/main" id="{6E2EB317-F6CD-6519-78EA-85241DABF945}"/>
              </a:ext>
            </a:extLst>
          </p:cNvPr>
          <p:cNvSpPr>
            <a:spLocks noGrp="1"/>
          </p:cNvSpPr>
          <p:nvPr>
            <p:ph type="title"/>
          </p:nvPr>
        </p:nvSpPr>
        <p:spPr/>
        <p:txBody>
          <a:bodyPr/>
          <a:lstStyle/>
          <a:p>
            <a:r>
              <a:rPr lang="en-GB" dirty="0"/>
              <a:t>A</a:t>
            </a:r>
            <a:r>
              <a:rPr lang="en-GB" baseline="-25000" dirty="0"/>
              <a:t>1</a:t>
            </a:r>
            <a:r>
              <a:rPr lang="en-GB" dirty="0"/>
              <a:t>AR Ligand: DU172</a:t>
            </a:r>
            <a:endParaRPr lang="en-IE" dirty="0"/>
          </a:p>
        </p:txBody>
      </p:sp>
      <p:pic>
        <p:nvPicPr>
          <p:cNvPr id="12" name="Graphic 11">
            <a:extLst>
              <a:ext uri="{FF2B5EF4-FFF2-40B4-BE49-F238E27FC236}">
                <a16:creationId xmlns:a16="http://schemas.microsoft.com/office/drawing/2014/main" id="{5533B070-F49B-08D8-B953-954FB8D198F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250441" y="1329279"/>
            <a:ext cx="3813025" cy="3813025"/>
          </a:xfrm>
          <a:prstGeom prst="ellipse">
            <a:avLst/>
          </a:prstGeom>
        </p:spPr>
      </p:pic>
      <p:grpSp>
        <p:nvGrpSpPr>
          <p:cNvPr id="115" name="Group 114">
            <a:extLst>
              <a:ext uri="{FF2B5EF4-FFF2-40B4-BE49-F238E27FC236}">
                <a16:creationId xmlns:a16="http://schemas.microsoft.com/office/drawing/2014/main" id="{E1BFEBF4-993F-23B5-60E1-852143826AD0}"/>
              </a:ext>
            </a:extLst>
          </p:cNvPr>
          <p:cNvGrpSpPr/>
          <p:nvPr/>
        </p:nvGrpSpPr>
        <p:grpSpPr>
          <a:xfrm>
            <a:off x="2533650" y="1274762"/>
            <a:ext cx="7711463" cy="5418025"/>
            <a:chOff x="2533650" y="1274762"/>
            <a:chExt cx="7711463" cy="5418025"/>
          </a:xfrm>
        </p:grpSpPr>
        <p:grpSp>
          <p:nvGrpSpPr>
            <p:cNvPr id="110" name="Group 109">
              <a:extLst>
                <a:ext uri="{FF2B5EF4-FFF2-40B4-BE49-F238E27FC236}">
                  <a16:creationId xmlns:a16="http://schemas.microsoft.com/office/drawing/2014/main" id="{86294799-6259-9684-75D2-913D1F382D8C}"/>
                </a:ext>
              </a:extLst>
            </p:cNvPr>
            <p:cNvGrpSpPr/>
            <p:nvPr/>
          </p:nvGrpSpPr>
          <p:grpSpPr>
            <a:xfrm>
              <a:off x="2533650" y="1274762"/>
              <a:ext cx="7562850" cy="5214938"/>
              <a:chOff x="2533650" y="1274762"/>
              <a:chExt cx="7562850" cy="5214938"/>
            </a:xfrm>
          </p:grpSpPr>
          <p:pic>
            <p:nvPicPr>
              <p:cNvPr id="6" name="Picture 5">
                <a:extLst>
                  <a:ext uri="{FF2B5EF4-FFF2-40B4-BE49-F238E27FC236}">
                    <a16:creationId xmlns:a16="http://schemas.microsoft.com/office/drawing/2014/main" id="{90F17B83-20C0-83F3-D046-775DF4692AE5}"/>
                  </a:ext>
                </a:extLst>
              </p:cNvPr>
              <p:cNvPicPr>
                <a:picLocks noChangeAspect="1"/>
              </p:cNvPicPr>
              <p:nvPr/>
            </p:nvPicPr>
            <p:blipFill rotWithShape="1">
              <a:blip r:embed="rId5"/>
              <a:srcRect l="2222" t="1250" r="1675" b="1897"/>
              <a:stretch/>
            </p:blipFill>
            <p:spPr>
              <a:xfrm>
                <a:off x="6261100" y="2679700"/>
                <a:ext cx="3835400" cy="3810000"/>
              </a:xfrm>
              <a:prstGeom prst="rect">
                <a:avLst/>
              </a:prstGeom>
              <a:ln>
                <a:solidFill>
                  <a:schemeClr val="tx1"/>
                </a:solidFill>
              </a:ln>
            </p:spPr>
          </p:pic>
          <p:cxnSp>
            <p:nvCxnSpPr>
              <p:cNvPr id="9" name="Straight Connector 8">
                <a:extLst>
                  <a:ext uri="{FF2B5EF4-FFF2-40B4-BE49-F238E27FC236}">
                    <a16:creationId xmlns:a16="http://schemas.microsoft.com/office/drawing/2014/main" id="{E98FC4F3-B49E-9406-662D-8DAEE311D1F1}"/>
                  </a:ext>
                </a:extLst>
              </p:cNvPr>
              <p:cNvCxnSpPr>
                <a:cxnSpLocks/>
              </p:cNvCxnSpPr>
              <p:nvPr/>
            </p:nvCxnSpPr>
            <p:spPr>
              <a:xfrm flipH="1" flipV="1">
                <a:off x="4226011" y="1274762"/>
                <a:ext cx="5870489" cy="1404938"/>
              </a:xfrm>
              <a:prstGeom prst="line">
                <a:avLst/>
              </a:prstGeom>
            </p:spPr>
            <p:style>
              <a:lnRef idx="1">
                <a:schemeClr val="dk1"/>
              </a:lnRef>
              <a:fillRef idx="0">
                <a:schemeClr val="dk1"/>
              </a:fillRef>
              <a:effectRef idx="0">
                <a:schemeClr val="dk1"/>
              </a:effectRef>
              <a:fontRef idx="minor">
                <a:schemeClr val="tx1"/>
              </a:fontRef>
            </p:style>
          </p:cxnSp>
          <p:cxnSp>
            <p:nvCxnSpPr>
              <p:cNvPr id="11" name="Straight Connector 10">
                <a:extLst>
                  <a:ext uri="{FF2B5EF4-FFF2-40B4-BE49-F238E27FC236}">
                    <a16:creationId xmlns:a16="http://schemas.microsoft.com/office/drawing/2014/main" id="{DAE8A381-5771-0CCD-C04E-D70C2C7779FB}"/>
                  </a:ext>
                </a:extLst>
              </p:cNvPr>
              <p:cNvCxnSpPr>
                <a:cxnSpLocks/>
              </p:cNvCxnSpPr>
              <p:nvPr/>
            </p:nvCxnSpPr>
            <p:spPr>
              <a:xfrm flipH="1" flipV="1">
                <a:off x="2533650" y="5226050"/>
                <a:ext cx="3727450" cy="1263650"/>
              </a:xfrm>
              <a:prstGeom prst="line">
                <a:avLst/>
              </a:prstGeom>
            </p:spPr>
            <p:style>
              <a:lnRef idx="1">
                <a:schemeClr val="dk1"/>
              </a:lnRef>
              <a:fillRef idx="0">
                <a:schemeClr val="dk1"/>
              </a:fillRef>
              <a:effectRef idx="0">
                <a:schemeClr val="dk1"/>
              </a:effectRef>
              <a:fontRef idx="minor">
                <a:schemeClr val="tx1"/>
              </a:fontRef>
            </p:style>
          </p:cxnSp>
        </p:grpSp>
        <p:sp>
          <p:nvSpPr>
            <p:cNvPr id="112" name="TextBox 111">
              <a:extLst>
                <a:ext uri="{FF2B5EF4-FFF2-40B4-BE49-F238E27FC236}">
                  <a16:creationId xmlns:a16="http://schemas.microsoft.com/office/drawing/2014/main" id="{B4CA97C2-35C4-BF8C-3D47-199B9BFB63BD}"/>
                </a:ext>
              </a:extLst>
            </p:cNvPr>
            <p:cNvSpPr txBox="1"/>
            <p:nvPr/>
          </p:nvSpPr>
          <p:spPr>
            <a:xfrm>
              <a:off x="8229647" y="6477343"/>
              <a:ext cx="2015466" cy="215444"/>
            </a:xfrm>
            <a:prstGeom prst="rect">
              <a:avLst/>
            </a:prstGeom>
            <a:noFill/>
          </p:spPr>
          <p:txBody>
            <a:bodyPr wrap="square">
              <a:spAutoFit/>
            </a:bodyPr>
            <a:lstStyle/>
            <a:p>
              <a:r>
                <a:rPr lang="en-IE" sz="800" dirty="0">
                  <a:effectLst/>
                  <a:latin typeface="Calibri" panose="020F0502020204030204" pitchFamily="34" charset="0"/>
                  <a:ea typeface="Times New Roman" panose="02020603050405020304" pitchFamily="18" charset="0"/>
                  <a:cs typeface="Times New Roman" panose="02020603050405020304" pitchFamily="18" charset="0"/>
                </a:rPr>
                <a:t>https://doi.org/10.1016/j.cell.2017.01.042</a:t>
              </a:r>
              <a:endParaRPr lang="en-IE" sz="800" dirty="0"/>
            </a:p>
          </p:txBody>
        </p:sp>
      </p:grpSp>
      <p:sp>
        <p:nvSpPr>
          <p:cNvPr id="114" name="TextBox 113">
            <a:extLst>
              <a:ext uri="{FF2B5EF4-FFF2-40B4-BE49-F238E27FC236}">
                <a16:creationId xmlns:a16="http://schemas.microsoft.com/office/drawing/2014/main" id="{38A5BC86-71C0-8BBF-579E-D133BFDF54A2}"/>
              </a:ext>
            </a:extLst>
          </p:cNvPr>
          <p:cNvSpPr txBox="1"/>
          <p:nvPr/>
        </p:nvSpPr>
        <p:spPr>
          <a:xfrm rot="846656">
            <a:off x="1841624" y="4729867"/>
            <a:ext cx="1753219" cy="450999"/>
          </a:xfrm>
          <a:prstGeom prst="rect">
            <a:avLst/>
          </a:prstGeom>
          <a:noFill/>
        </p:spPr>
        <p:txBody>
          <a:bodyPr wrap="square">
            <a:prstTxWarp prst="textArchDown">
              <a:avLst>
                <a:gd name="adj" fmla="val 311866"/>
              </a:avLst>
            </a:prstTxWarp>
            <a:spAutoFit/>
          </a:bodyPr>
          <a:lstStyle/>
          <a:p>
            <a:r>
              <a:rPr lang="en-IE" sz="800" dirty="0"/>
              <a:t>    Https://www.rcsb.org/structure/5uen</a:t>
            </a:r>
          </a:p>
        </p:txBody>
      </p:sp>
    </p:spTree>
    <p:extLst>
      <p:ext uri="{BB962C8B-B14F-4D97-AF65-F5344CB8AC3E}">
        <p14:creationId xmlns:p14="http://schemas.microsoft.com/office/powerpoint/2010/main" val="20971647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18E1212E-B5AE-C907-FDEB-F528C46A2C5E}"/>
              </a:ext>
            </a:extLst>
          </p:cNvPr>
          <p:cNvSpPr>
            <a:spLocks noGrp="1"/>
          </p:cNvSpPr>
          <p:nvPr>
            <p:ph type="body" sz="quarter" idx="12"/>
          </p:nvPr>
        </p:nvSpPr>
        <p:spPr/>
        <p:txBody>
          <a:bodyPr/>
          <a:lstStyle/>
          <a:p>
            <a:endParaRPr lang="en-NL" dirty="0"/>
          </a:p>
        </p:txBody>
      </p:sp>
      <p:sp>
        <p:nvSpPr>
          <p:cNvPr id="3" name="Title 2">
            <a:extLst>
              <a:ext uri="{FF2B5EF4-FFF2-40B4-BE49-F238E27FC236}">
                <a16:creationId xmlns:a16="http://schemas.microsoft.com/office/drawing/2014/main" id="{6F8163A8-EAF0-F0F8-7688-2BE43899A255}"/>
              </a:ext>
            </a:extLst>
          </p:cNvPr>
          <p:cNvSpPr>
            <a:spLocks noGrp="1"/>
          </p:cNvSpPr>
          <p:nvPr>
            <p:ph type="title"/>
          </p:nvPr>
        </p:nvSpPr>
        <p:spPr/>
        <p:txBody>
          <a:bodyPr/>
          <a:lstStyle/>
          <a:p>
            <a:r>
              <a:rPr lang="en-NL" dirty="0"/>
              <a:t>Predicting DU1 affinity to </a:t>
            </a:r>
            <a:r>
              <a:rPr lang="en-GB" dirty="0"/>
              <a:t>A</a:t>
            </a:r>
            <a:r>
              <a:rPr lang="en-GB" baseline="-25000" dirty="0"/>
              <a:t>1</a:t>
            </a:r>
            <a:r>
              <a:rPr lang="en-GB" dirty="0"/>
              <a:t>AR</a:t>
            </a:r>
            <a:endParaRPr lang="en-NL" dirty="0"/>
          </a:p>
        </p:txBody>
      </p:sp>
      <p:sp>
        <p:nvSpPr>
          <p:cNvPr id="4" name="Text Placeholder 3">
            <a:extLst>
              <a:ext uri="{FF2B5EF4-FFF2-40B4-BE49-F238E27FC236}">
                <a16:creationId xmlns:a16="http://schemas.microsoft.com/office/drawing/2014/main" id="{A7E90313-D1C0-DEAA-708B-0F51D4033B50}"/>
              </a:ext>
            </a:extLst>
          </p:cNvPr>
          <p:cNvSpPr>
            <a:spLocks noGrp="1"/>
          </p:cNvSpPr>
          <p:nvPr>
            <p:ph type="body" sz="quarter" idx="13"/>
          </p:nvPr>
        </p:nvSpPr>
        <p:spPr>
          <a:xfrm>
            <a:off x="338534" y="1104422"/>
            <a:ext cx="7891065" cy="3411485"/>
          </a:xfrm>
        </p:spPr>
        <p:txBody>
          <a:bodyPr vert="horz" lIns="0" tIns="0" rIns="0" bIns="0" rtlCol="0" anchor="t">
            <a:normAutofit/>
          </a:bodyPr>
          <a:lstStyle/>
          <a:p>
            <a:r>
              <a:rPr lang="en-NL" dirty="0"/>
              <a:t>Aim: Predict affinity score using machine learning and molecular docking. </a:t>
            </a:r>
          </a:p>
          <a:p>
            <a:r>
              <a:rPr lang="en-NL" dirty="0"/>
              <a:t>Target: </a:t>
            </a:r>
            <a:r>
              <a:rPr lang="en-GB" b="1" dirty="0"/>
              <a:t>A</a:t>
            </a:r>
            <a:r>
              <a:rPr lang="en-GB" b="1" baseline="-25000" dirty="0"/>
              <a:t>1</a:t>
            </a:r>
            <a:r>
              <a:rPr lang="en-GB" b="1" dirty="0"/>
              <a:t>AR</a:t>
            </a:r>
            <a:r>
              <a:rPr lang="en-NL" dirty="0"/>
              <a:t> (CHEMBL226)</a:t>
            </a:r>
          </a:p>
          <a:p>
            <a:r>
              <a:rPr lang="en-NL" dirty="0"/>
              <a:t>Ligand: </a:t>
            </a:r>
            <a:r>
              <a:rPr lang="en-NL" b="1" dirty="0"/>
              <a:t>DU1 </a:t>
            </a:r>
            <a:r>
              <a:rPr lang="en-NL" dirty="0"/>
              <a:t>(CHEMBL144360)</a:t>
            </a:r>
          </a:p>
          <a:p>
            <a:pPr marL="0" indent="0">
              <a:buNone/>
            </a:pPr>
            <a:r>
              <a:rPr lang="en-NL" dirty="0"/>
              <a:t>➔ Redocking DU-1 by ICM-Pro</a:t>
            </a:r>
          </a:p>
        </p:txBody>
      </p:sp>
      <p:pic>
        <p:nvPicPr>
          <p:cNvPr id="11" name="Picture 10" descr="A structure of a chemical formula&#10;&#10;Description automatically generated">
            <a:extLst>
              <a:ext uri="{FF2B5EF4-FFF2-40B4-BE49-F238E27FC236}">
                <a16:creationId xmlns:a16="http://schemas.microsoft.com/office/drawing/2014/main" id="{E0E473EE-26E3-D61F-51CF-642A0043A04D}"/>
              </a:ext>
            </a:extLst>
          </p:cNvPr>
          <p:cNvPicPr>
            <a:picLocks noChangeAspect="1"/>
          </p:cNvPicPr>
          <p:nvPr/>
        </p:nvPicPr>
        <p:blipFill>
          <a:blip r:embed="rId3"/>
          <a:stretch>
            <a:fillRect/>
          </a:stretch>
        </p:blipFill>
        <p:spPr>
          <a:xfrm>
            <a:off x="338534" y="3429000"/>
            <a:ext cx="2243730" cy="1239821"/>
          </a:xfrm>
          <a:prstGeom prst="rect">
            <a:avLst/>
          </a:prstGeom>
        </p:spPr>
      </p:pic>
      <p:pic>
        <p:nvPicPr>
          <p:cNvPr id="12" name="Picture 11">
            <a:extLst>
              <a:ext uri="{FF2B5EF4-FFF2-40B4-BE49-F238E27FC236}">
                <a16:creationId xmlns:a16="http://schemas.microsoft.com/office/drawing/2014/main" id="{0ACD79CE-2DE7-0AD1-DAE1-A0B111644ED7}"/>
              </a:ext>
            </a:extLst>
          </p:cNvPr>
          <p:cNvPicPr>
            <a:picLocks noChangeAspect="1"/>
          </p:cNvPicPr>
          <p:nvPr/>
        </p:nvPicPr>
        <p:blipFill>
          <a:blip r:embed="rId4"/>
          <a:stretch>
            <a:fillRect/>
          </a:stretch>
        </p:blipFill>
        <p:spPr>
          <a:xfrm>
            <a:off x="8155483" y="1021966"/>
            <a:ext cx="3994828" cy="3493942"/>
          </a:xfrm>
          <a:prstGeom prst="rect">
            <a:avLst/>
          </a:prstGeom>
        </p:spPr>
      </p:pic>
      <p:graphicFrame>
        <p:nvGraphicFramePr>
          <p:cNvPr id="7" name="Table 6">
            <a:extLst>
              <a:ext uri="{FF2B5EF4-FFF2-40B4-BE49-F238E27FC236}">
                <a16:creationId xmlns:a16="http://schemas.microsoft.com/office/drawing/2014/main" id="{AC695E42-623A-7F76-98CD-B401B0E6BB73}"/>
              </a:ext>
            </a:extLst>
          </p:cNvPr>
          <p:cNvGraphicFramePr>
            <a:graphicFrameLocks noGrp="1"/>
          </p:cNvGraphicFramePr>
          <p:nvPr>
            <p:extLst>
              <p:ext uri="{D42A27DB-BD31-4B8C-83A1-F6EECF244321}">
                <p14:modId xmlns:p14="http://schemas.microsoft.com/office/powerpoint/2010/main" val="556647534"/>
              </p:ext>
            </p:extLst>
          </p:nvPr>
        </p:nvGraphicFramePr>
        <p:xfrm>
          <a:off x="338535" y="4821736"/>
          <a:ext cx="11370751" cy="1036320"/>
        </p:xfrm>
        <a:graphic>
          <a:graphicData uri="http://schemas.openxmlformats.org/drawingml/2006/table">
            <a:tbl>
              <a:tblPr firstRow="1" bandRow="1">
                <a:tableStyleId>{21E4AEA4-8DFA-4A89-87EB-49C32662AFE0}</a:tableStyleId>
              </a:tblPr>
              <a:tblGrid>
                <a:gridCol w="1210865">
                  <a:extLst>
                    <a:ext uri="{9D8B030D-6E8A-4147-A177-3AD203B41FA5}">
                      <a16:colId xmlns:a16="http://schemas.microsoft.com/office/drawing/2014/main" val="3164636036"/>
                    </a:ext>
                  </a:extLst>
                </a:gridCol>
                <a:gridCol w="2579386">
                  <a:extLst>
                    <a:ext uri="{9D8B030D-6E8A-4147-A177-3AD203B41FA5}">
                      <a16:colId xmlns:a16="http://schemas.microsoft.com/office/drawing/2014/main" val="83812886"/>
                    </a:ext>
                  </a:extLst>
                </a:gridCol>
                <a:gridCol w="1895125">
                  <a:extLst>
                    <a:ext uri="{9D8B030D-6E8A-4147-A177-3AD203B41FA5}">
                      <a16:colId xmlns:a16="http://schemas.microsoft.com/office/drawing/2014/main" val="4157924711"/>
                    </a:ext>
                  </a:extLst>
                </a:gridCol>
                <a:gridCol w="1895125">
                  <a:extLst>
                    <a:ext uri="{9D8B030D-6E8A-4147-A177-3AD203B41FA5}">
                      <a16:colId xmlns:a16="http://schemas.microsoft.com/office/drawing/2014/main" val="2872291935"/>
                    </a:ext>
                  </a:extLst>
                </a:gridCol>
                <a:gridCol w="1895125">
                  <a:extLst>
                    <a:ext uri="{9D8B030D-6E8A-4147-A177-3AD203B41FA5}">
                      <a16:colId xmlns:a16="http://schemas.microsoft.com/office/drawing/2014/main" val="2707177424"/>
                    </a:ext>
                  </a:extLst>
                </a:gridCol>
                <a:gridCol w="1895125">
                  <a:extLst>
                    <a:ext uri="{9D8B030D-6E8A-4147-A177-3AD203B41FA5}">
                      <a16:colId xmlns:a16="http://schemas.microsoft.com/office/drawing/2014/main" val="839221606"/>
                    </a:ext>
                  </a:extLst>
                </a:gridCol>
              </a:tblGrid>
              <a:tr h="293824">
                <a:tc>
                  <a:txBody>
                    <a:bodyPr/>
                    <a:lstStyle/>
                    <a:p>
                      <a:endParaRPr lang="en-NL" dirty="0"/>
                    </a:p>
                  </a:txBody>
                  <a:tcPr>
                    <a:solidFill>
                      <a:srgbClr val="0C2577"/>
                    </a:solidFill>
                  </a:tcPr>
                </a:tc>
                <a:tc>
                  <a:txBody>
                    <a:bodyPr/>
                    <a:lstStyle/>
                    <a:p>
                      <a:r>
                        <a:rPr lang="en-NL" dirty="0"/>
                        <a:t>SMILES</a:t>
                      </a:r>
                    </a:p>
                  </a:txBody>
                  <a:tcPr anchor="ctr">
                    <a:solidFill>
                      <a:srgbClr val="0C2577"/>
                    </a:solidFill>
                  </a:tcPr>
                </a:tc>
                <a:tc>
                  <a:txBody>
                    <a:bodyPr/>
                    <a:lstStyle/>
                    <a:p>
                      <a:r>
                        <a:rPr lang="en-NL" dirty="0"/>
                        <a:t>pChembl (ML)</a:t>
                      </a:r>
                    </a:p>
                  </a:txBody>
                  <a:tcPr anchor="ctr">
                    <a:solidFill>
                      <a:srgbClr val="0C2577"/>
                    </a:solidFill>
                  </a:tcPr>
                </a:tc>
                <a:tc>
                  <a:txBody>
                    <a:bodyPr/>
                    <a:lstStyle/>
                    <a:p>
                      <a:r>
                        <a:rPr lang="en-NL" dirty="0"/>
                        <a:t>pChembl (dock)</a:t>
                      </a:r>
                    </a:p>
                  </a:txBody>
                  <a:tcPr anchor="ctr">
                    <a:solidFill>
                      <a:srgbClr val="0C2577"/>
                    </a:solidFill>
                  </a:tcPr>
                </a:tc>
                <a:tc>
                  <a:txBody>
                    <a:bodyPr/>
                    <a:lstStyle/>
                    <a:p>
                      <a:r>
                        <a:rPr lang="en-NL" dirty="0"/>
                        <a:t>Average score</a:t>
                      </a:r>
                    </a:p>
                  </a:txBody>
                  <a:tcPr anchor="ctr">
                    <a:solidFill>
                      <a:srgbClr val="0C2577"/>
                    </a:solidFill>
                  </a:tcPr>
                </a:tc>
                <a:tc>
                  <a:txBody>
                    <a:bodyPr/>
                    <a:lstStyle/>
                    <a:p>
                      <a:r>
                        <a:rPr lang="en-NL" dirty="0"/>
                        <a:t>Affinity by ICM-pro</a:t>
                      </a:r>
                    </a:p>
                  </a:txBody>
                  <a:tcPr anchor="ctr">
                    <a:solidFill>
                      <a:srgbClr val="0C2577"/>
                    </a:solidFill>
                  </a:tcPr>
                </a:tc>
                <a:extLst>
                  <a:ext uri="{0D108BD9-81ED-4DB2-BD59-A6C34878D82A}">
                    <a16:rowId xmlns:a16="http://schemas.microsoft.com/office/drawing/2014/main" val="3449864806"/>
                  </a:ext>
                </a:extLst>
              </a:tr>
              <a:tr h="0">
                <a:tc>
                  <a:txBody>
                    <a:bodyPr/>
                    <a:lstStyle/>
                    <a:p>
                      <a:r>
                        <a:rPr lang="en-GB" dirty="0"/>
                        <a:t>Ligand_00</a:t>
                      </a:r>
                      <a:endParaRPr lang="en-NL" dirty="0"/>
                    </a:p>
                  </a:txBody>
                  <a:tcPr anchor="ctr">
                    <a:solidFill>
                      <a:srgbClr val="0C2477">
                        <a:alpha val="25882"/>
                      </a:srgbClr>
                    </a:solid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GB" sz="1000" b="1" u="none" strike="noStrike" noProof="0" dirty="0"/>
                        <a:t>CCCN1C(=O)C2=C(N=C(N2)C3CCCCC3)N(C1=O)CCCNC(=O)C4=CC=C(C=C4)S(=O)(=O)F</a:t>
                      </a:r>
                      <a:endParaRPr lang="en-US" sz="1000" b="1" dirty="0"/>
                    </a:p>
                  </a:txBody>
                  <a:tcPr anchor="ctr">
                    <a:solidFill>
                      <a:srgbClr val="0C2477">
                        <a:alpha val="25882"/>
                      </a:srgbClr>
                    </a:solidFill>
                  </a:tcPr>
                </a:tc>
                <a:tc>
                  <a:txBody>
                    <a:bodyPr/>
                    <a:lstStyle/>
                    <a:p>
                      <a:r>
                        <a:rPr lang="en-NL" dirty="0"/>
                        <a:t>7.34</a:t>
                      </a:r>
                    </a:p>
                  </a:txBody>
                  <a:tcPr anchor="ctr">
                    <a:solidFill>
                      <a:srgbClr val="0C2477">
                        <a:alpha val="25882"/>
                      </a:srgbClr>
                    </a:solidFill>
                  </a:tcPr>
                </a:tc>
                <a:tc>
                  <a:txBody>
                    <a:bodyPr/>
                    <a:lstStyle/>
                    <a:p>
                      <a:r>
                        <a:rPr lang="en-NL" dirty="0"/>
                        <a:t>6.71</a:t>
                      </a:r>
                    </a:p>
                  </a:txBody>
                  <a:tcPr anchor="ctr">
                    <a:solidFill>
                      <a:srgbClr val="0C2477">
                        <a:alpha val="25882"/>
                      </a:srgbClr>
                    </a:solidFill>
                  </a:tcPr>
                </a:tc>
                <a:tc>
                  <a:txBody>
                    <a:bodyPr/>
                    <a:lstStyle/>
                    <a:p>
                      <a:r>
                        <a:rPr lang="en-NL" dirty="0"/>
                        <a:t>7.02</a:t>
                      </a:r>
                    </a:p>
                  </a:txBody>
                  <a:tcPr anchor="ctr">
                    <a:solidFill>
                      <a:srgbClr val="0C2477">
                        <a:alpha val="25882"/>
                      </a:srgbClr>
                    </a:solidFill>
                  </a:tcPr>
                </a:tc>
                <a:tc>
                  <a:txBody>
                    <a:bodyPr/>
                    <a:lstStyle/>
                    <a:p>
                      <a:r>
                        <a:rPr lang="en-NL" dirty="0"/>
                        <a:t>-28.15</a:t>
                      </a:r>
                    </a:p>
                  </a:txBody>
                  <a:tcPr anchor="ctr">
                    <a:solidFill>
                      <a:srgbClr val="0C2477">
                        <a:alpha val="25882"/>
                      </a:srgbClr>
                    </a:solidFill>
                  </a:tcPr>
                </a:tc>
                <a:extLst>
                  <a:ext uri="{0D108BD9-81ED-4DB2-BD59-A6C34878D82A}">
                    <a16:rowId xmlns:a16="http://schemas.microsoft.com/office/drawing/2014/main" val="1795131401"/>
                  </a:ext>
                </a:extLst>
              </a:tr>
            </a:tbl>
          </a:graphicData>
        </a:graphic>
      </p:graphicFrame>
      <p:pic>
        <p:nvPicPr>
          <p:cNvPr id="6" name="Picture 5">
            <a:extLst>
              <a:ext uri="{FF2B5EF4-FFF2-40B4-BE49-F238E27FC236}">
                <a16:creationId xmlns:a16="http://schemas.microsoft.com/office/drawing/2014/main" id="{98BD2170-5A4C-B4EE-D18F-47CC6527BA3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641461" y="1699819"/>
            <a:ext cx="3588138" cy="2816088"/>
          </a:xfrm>
          <a:prstGeom prst="rect">
            <a:avLst/>
          </a:prstGeom>
        </p:spPr>
      </p:pic>
    </p:spTree>
    <p:extLst>
      <p:ext uri="{BB962C8B-B14F-4D97-AF65-F5344CB8AC3E}">
        <p14:creationId xmlns:p14="http://schemas.microsoft.com/office/powerpoint/2010/main" val="25609861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323FCE6C-9644-1FFD-850A-744E284EAD44}"/>
              </a:ext>
            </a:extLst>
          </p:cNvPr>
          <p:cNvSpPr>
            <a:spLocks noGrp="1"/>
          </p:cNvSpPr>
          <p:nvPr>
            <p:ph type="body" sz="quarter" idx="12"/>
          </p:nvPr>
        </p:nvSpPr>
        <p:spPr/>
        <p:txBody>
          <a:bodyPr/>
          <a:lstStyle/>
          <a:p>
            <a:endParaRPr lang="en-IE" dirty="0"/>
          </a:p>
        </p:txBody>
      </p:sp>
      <p:sp>
        <p:nvSpPr>
          <p:cNvPr id="3" name="Title 2">
            <a:extLst>
              <a:ext uri="{FF2B5EF4-FFF2-40B4-BE49-F238E27FC236}">
                <a16:creationId xmlns:a16="http://schemas.microsoft.com/office/drawing/2014/main" id="{6E2EB317-F6CD-6519-78EA-85241DABF945}"/>
              </a:ext>
            </a:extLst>
          </p:cNvPr>
          <p:cNvSpPr>
            <a:spLocks noGrp="1"/>
          </p:cNvSpPr>
          <p:nvPr>
            <p:ph type="title"/>
          </p:nvPr>
        </p:nvSpPr>
        <p:spPr>
          <a:xfrm>
            <a:off x="679143" y="227481"/>
            <a:ext cx="11389024" cy="432048"/>
          </a:xfrm>
        </p:spPr>
        <p:txBody>
          <a:bodyPr/>
          <a:lstStyle/>
          <a:p>
            <a:r>
              <a:rPr lang="en-GB" dirty="0"/>
              <a:t>Designing a Ligand with high affinity for A</a:t>
            </a:r>
            <a:r>
              <a:rPr lang="en-GB" baseline="-25000" dirty="0"/>
              <a:t>1</a:t>
            </a:r>
            <a:r>
              <a:rPr lang="en-GB" dirty="0"/>
              <a:t>AR</a:t>
            </a:r>
            <a:endParaRPr lang="en-IE" dirty="0"/>
          </a:p>
        </p:txBody>
      </p:sp>
      <p:pic>
        <p:nvPicPr>
          <p:cNvPr id="14" name="Picture 13">
            <a:extLst>
              <a:ext uri="{FF2B5EF4-FFF2-40B4-BE49-F238E27FC236}">
                <a16:creationId xmlns:a16="http://schemas.microsoft.com/office/drawing/2014/main" id="{C8CCAC8D-8633-8793-69AF-F062EF4DB90C}"/>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475" b="99209" l="977" r="99219">
                        <a14:foregroundMark x1="52148" y1="14082" x2="39844" y2="21835"/>
                        <a14:foregroundMark x1="39844" y1="21835" x2="20313" y2="43671"/>
                        <a14:foregroundMark x1="20313" y1="43671" x2="22266" y2="73892"/>
                        <a14:foregroundMark x1="22266" y1="73892" x2="48438" y2="86551"/>
                        <a14:foregroundMark x1="48438" y1="86551" x2="59180" y2="17089"/>
                        <a14:foregroundMark x1="59180" y1="17089" x2="56445" y2="7595"/>
                        <a14:foregroundMark x1="18750" y1="15665" x2="58203" y2="23892"/>
                        <a14:foregroundMark x1="58203" y1="23892" x2="67773" y2="53956"/>
                        <a14:foregroundMark x1="67773" y1="53956" x2="27148" y2="45886"/>
                        <a14:foregroundMark x1="27148" y1="45886" x2="16406" y2="36551"/>
                        <a14:foregroundMark x1="12695" y1="71361" x2="22656" y2="51266"/>
                        <a14:foregroundMark x1="22656" y1="51266" x2="49609" y2="63608"/>
                        <a14:foregroundMark x1="49609" y1="63608" x2="54883" y2="81329"/>
                        <a14:foregroundMark x1="54883" y1="81329" x2="54883" y2="81329"/>
                        <a14:foregroundMark x1="15625" y1="87342" x2="36133" y2="60601"/>
                        <a14:foregroundMark x1="36133" y1="60601" x2="63867" y2="43829"/>
                        <a14:foregroundMark x1="63867" y1="43829" x2="88867" y2="69937"/>
                        <a14:foregroundMark x1="88867" y1="69937" x2="92969" y2="79430"/>
                        <a14:foregroundMark x1="92969" y1="79430" x2="92969" y2="80538"/>
                        <a14:foregroundMark x1="22292" y1="93495" x2="49219" y2="93196"/>
                        <a14:foregroundMark x1="49219" y1="93196" x2="83203" y2="81962"/>
                        <a14:foregroundMark x1="83203" y1="81962" x2="81250" y2="68038"/>
                        <a14:foregroundMark x1="15234" y1="19462" x2="4688" y2="53481"/>
                        <a14:foregroundMark x1="4688" y1="53481" x2="6914" y2="82620"/>
                        <a14:foregroundMark x1="2930" y1="22785" x2="22656" y2="11867"/>
                        <a14:foregroundMark x1="22656" y1="11867" x2="57813" y2="16614"/>
                        <a14:foregroundMark x1="57813" y1="16614" x2="75000" y2="10601"/>
                        <a14:foregroundMark x1="75000" y1="10601" x2="38281" y2="6804"/>
                        <a14:foregroundMark x1="38281" y1="6804" x2="28125" y2="9810"/>
                        <a14:foregroundMark x1="73633" y1="1582" x2="95898" y2="24684"/>
                        <a14:foregroundMark x1="95898" y1="24684" x2="95898" y2="24684"/>
                        <a14:foregroundMark x1="3516" y1="72627" x2="12891" y2="86709"/>
                        <a14:foregroundMark x1="12891" y1="86709" x2="56445" y2="99051"/>
                        <a14:foregroundMark x1="7617" y1="54430" x2="38672" y2="94937"/>
                        <a14:foregroundMark x1="12695" y1="27690" x2="52539" y2="82911"/>
                        <a14:foregroundMark x1="52539" y1="82911" x2="52539" y2="82911"/>
                        <a14:foregroundMark x1="3320" y1="31804" x2="67578" y2="41297"/>
                        <a14:foregroundMark x1="7227" y1="3323" x2="40430" y2="40981"/>
                        <a14:foregroundMark x1="29102" y1="19304" x2="58789" y2="46519"/>
                        <a14:foregroundMark x1="58789" y1="46519" x2="59570" y2="46677"/>
                        <a14:foregroundMark x1="79492" y1="7278" x2="84180" y2="64557"/>
                        <a14:foregroundMark x1="84180" y1="64557" x2="84570" y2="65032"/>
                        <a14:foregroundMark x1="92578" y1="40190" x2="93945" y2="94937"/>
                        <a14:foregroundMark x1="91016" y1="97943" x2="73047" y2="97310"/>
                        <a14:foregroundMark x1="73047" y1="97310" x2="82813" y2="91930"/>
                        <a14:foregroundMark x1="82813" y1="91930" x2="79492" y2="81329"/>
                        <a14:foregroundMark x1="79492" y1="81329" x2="83203" y2="80222"/>
                        <a14:foregroundMark x1="32813" y1="96044" x2="5950" y2="81484"/>
                        <a14:foregroundMark x1="5696" y1="81185" x2="13281" y2="46994"/>
                        <a14:foregroundMark x1="13281" y1="46994" x2="5078" y2="34494"/>
                        <a14:foregroundMark x1="5078" y1="34494" x2="5078" y2="22310"/>
                        <a14:foregroundMark x1="5078" y1="22310" x2="30859" y2="6171"/>
                        <a14:foregroundMark x1="30859" y1="6171" x2="71094" y2="3006"/>
                        <a14:foregroundMark x1="71094" y1="3006" x2="91992" y2="4905"/>
                        <a14:foregroundMark x1="91992" y1="4905" x2="82227" y2="19146"/>
                        <a14:foregroundMark x1="82227" y1="19146" x2="66602" y2="14082"/>
                        <a14:foregroundMark x1="66602" y1="14082" x2="81250" y2="28006"/>
                        <a14:foregroundMark x1="81250" y1="28006" x2="53125" y2="29114"/>
                        <a14:foregroundMark x1="53125" y1="29114" x2="76367" y2="27690"/>
                        <a14:foregroundMark x1="76367" y1="27690" x2="51563" y2="30854"/>
                        <a14:foregroundMark x1="51563" y1="30854" x2="71680" y2="27373"/>
                        <a14:foregroundMark x1="71680" y1="27373" x2="53516" y2="33228"/>
                        <a14:foregroundMark x1="53516" y1="33228" x2="45508" y2="33386"/>
                        <a14:foregroundMark x1="35352" y1="71361" x2="24609" y2="60443"/>
                        <a14:foregroundMark x1="24609" y1="60443" x2="33008" y2="25949"/>
                        <a14:foregroundMark x1="33008" y1="25949" x2="33203" y2="72785"/>
                        <a14:foregroundMark x1="33203" y1="72785" x2="28906" y2="41139"/>
                        <a14:foregroundMark x1="28906" y1="41139" x2="49414" y2="65032"/>
                        <a14:foregroundMark x1="49414" y1="65032" x2="15039" y2="36709"/>
                        <a14:foregroundMark x1="15039" y1="36709" x2="36719" y2="53006"/>
                        <a14:foregroundMark x1="36719" y1="53006" x2="42383" y2="49367"/>
                        <a14:foregroundMark x1="31445" y1="36076" x2="47070" y2="25158"/>
                        <a14:foregroundMark x1="47070" y1="25158" x2="57422" y2="31013"/>
                        <a14:foregroundMark x1="57422" y1="31013" x2="49023" y2="18354"/>
                        <a14:foregroundMark x1="49023" y1="18354" x2="55859" y2="26582"/>
                        <a14:foregroundMark x1="55859" y1="26582" x2="87109" y2="45886"/>
                        <a14:foregroundMark x1="87109" y1="45886" x2="73438" y2="35759"/>
                        <a14:foregroundMark x1="73438" y1="35759" x2="91406" y2="47943"/>
                        <a14:foregroundMark x1="91406" y1="47943" x2="92578" y2="31487"/>
                        <a14:foregroundMark x1="92578" y1="31487" x2="99609" y2="37658"/>
                        <a14:foregroundMark x1="17578" y1="15665" x2="37500" y2="7120"/>
                        <a14:foregroundMark x1="37500" y1="7120" x2="12891" y2="3481"/>
                        <a14:foregroundMark x1="12891" y1="3481" x2="28125" y2="8228"/>
                        <a14:foregroundMark x1="28125" y1="8228" x2="12695" y2="13608"/>
                        <a14:foregroundMark x1="12695" y1="13608" x2="6055" y2="5063"/>
                        <a14:foregroundMark x1="6055" y1="5063" x2="2344" y2="20886"/>
                        <a14:foregroundMark x1="2344" y1="20886" x2="23633" y2="46835"/>
                        <a14:foregroundMark x1="23633" y1="46835" x2="18359" y2="27373"/>
                        <a14:foregroundMark x1="18359" y1="27373" x2="21875" y2="40506"/>
                        <a14:foregroundMark x1="21875" y1="40506" x2="13867" y2="24367"/>
                        <a14:foregroundMark x1="13867" y1="24367" x2="11914" y2="23259"/>
                        <a14:foregroundMark x1="8203" y1="26899" x2="24414" y2="30854"/>
                        <a14:foregroundMark x1="24414" y1="30854" x2="18359" y2="21994"/>
                        <a14:foregroundMark x1="18359" y1="21994" x2="28906" y2="31487"/>
                        <a14:foregroundMark x1="28906" y1="31487" x2="18945" y2="23892"/>
                        <a14:foregroundMark x1="41406" y1="23892" x2="65234" y2="21835"/>
                        <a14:foregroundMark x1="65234" y1="21835" x2="64063" y2="9652"/>
                        <a14:foregroundMark x1="64063" y1="9652" x2="28711" y2="1582"/>
                        <a14:foregroundMark x1="28711" y1="1582" x2="71289" y2="1899"/>
                        <a14:foregroundMark x1="0" y1="2373" x2="10547" y2="11551"/>
                        <a14:foregroundMark x1="10547" y1="11551" x2="3090" y2="78684"/>
                        <a14:foregroundMark x1="27000" y1="98560" x2="27344" y2="98576"/>
                        <a14:foregroundMark x1="27344" y1="98576" x2="27344" y2="98734"/>
                        <a14:foregroundMark x1="10352" y1="77532" x2="28711" y2="95411"/>
                        <a14:foregroundMark x1="5859" y1="34494" x2="10547" y2="75316"/>
                        <a14:foregroundMark x1="10547" y1="75316" x2="11328" y2="77057"/>
                        <a14:foregroundMark x1="30469" y1="45095" x2="45117" y2="44146"/>
                        <a14:foregroundMark x1="45117" y1="44146" x2="45117" y2="44146"/>
                        <a14:foregroundMark x1="10547" y1="30063" x2="3711" y2="40506"/>
                        <a14:foregroundMark x1="3711" y1="40506" x2="1172" y2="62500"/>
                        <a14:foregroundMark x1="1172" y1="62500" x2="3320" y2="70728"/>
                        <a14:foregroundMark x1="59766" y1="5222" x2="79492" y2="13608"/>
                        <a14:foregroundMark x1="81641" y1="4589" x2="96875" y2="37975"/>
                        <a14:foregroundMark x1="96875" y1="37975" x2="98242" y2="11392"/>
                        <a14:foregroundMark x1="98242" y1="11392" x2="98242" y2="11392"/>
                        <a14:foregroundMark x1="83203" y1="1108" x2="97070" y2="3481"/>
                        <a14:foregroundMark x1="84961" y1="72943" x2="85938" y2="98101"/>
                        <a14:foregroundMark x1="74805" y1="91139" x2="90234" y2="91930"/>
                        <a14:foregroundMark x1="90234" y1="91930" x2="90625" y2="92247"/>
                        <a14:foregroundMark x1="95313" y1="49051" x2="96217" y2="56962"/>
                        <a14:foregroundMark x1="52539" y1="23892" x2="69531" y2="24684"/>
                        <a14:foregroundMark x1="5273" y1="475" x2="36133" y2="3797"/>
                        <a14:foregroundMark x1="83984" y1="18513" x2="99023" y2="5696"/>
                        <a14:foregroundMark x1="97070" y1="96203" x2="96875" y2="79747"/>
                        <a14:foregroundMark x1="96875" y1="79747" x2="96680" y2="79747"/>
                        <a14:foregroundMark x1="92969" y1="69620" x2="98633" y2="77848"/>
                        <a14:foregroundMark x1="8594" y1="44778" x2="16016" y2="48259"/>
                        <a14:foregroundMark x1="12695" y1="30063" x2="17969" y2="63924"/>
                        <a14:foregroundMark x1="41797" y1="21994" x2="61133" y2="81013"/>
                        <a14:foregroundMark x1="79883" y1="41297" x2="58789" y2="98101"/>
                        <a14:foregroundMark x1="58789" y1="98101" x2="58789" y2="98101"/>
                        <a14:foregroundMark x1="54883" y1="62342" x2="85352" y2="80222"/>
                        <a14:foregroundMark x1="65820" y1="50158" x2="76172" y2="76424"/>
                        <a14:foregroundMark x1="56250" y1="59968" x2="71289" y2="62658"/>
                        <a14:foregroundMark x1="46875" y1="47468" x2="81641" y2="59652"/>
                        <a14:foregroundMark x1="71484" y1="24684" x2="72461" y2="64241"/>
                        <a14:foregroundMark x1="77930" y1="46677" x2="65234" y2="57437"/>
                        <a14:foregroundMark x1="65234" y1="57437" x2="66016" y2="46519"/>
                        <a14:foregroundMark x1="66016" y1="46519" x2="82031" y2="45886"/>
                        <a14:foregroundMark x1="82031" y1="45886" x2="81836" y2="50158"/>
                        <a14:foregroundMark x1="72461" y1="36392" x2="77539" y2="80854"/>
                        <a14:foregroundMark x1="38672" y1="93354" x2="66211" y2="84810"/>
                        <a14:foregroundMark x1="66211" y1="84810" x2="57813" y2="69146"/>
                        <a14:foregroundMark x1="57813" y1="69146" x2="8984" y2="31013"/>
                        <a14:foregroundMark x1="8984" y1="31013" x2="28711" y2="25949"/>
                        <a14:foregroundMark x1="28711" y1="25949" x2="977" y2="24209"/>
                        <a14:backgroundMark x1="99455" y1="65976" x2="99414" y2="68671"/>
                        <a14:backgroundMark x1="99609" y1="55854" x2="99587" y2="57269"/>
                        <a14:backgroundMark x1="99414" y1="56962" x2="99414" y2="68354"/>
                        <a14:backgroundMark x1="3906" y1="86234" x2="26367" y2="99051"/>
                        <a14:backgroundMark x1="6641" y1="90506" x2="2344" y2="96835"/>
                        <a14:backgroundMark x1="3516" y1="94620" x2="13867" y2="98576"/>
                        <a14:backgroundMark x1="13867" y1="98576" x2="13867" y2="98576"/>
                        <a14:backgroundMark x1="3906" y1="98101" x2="977" y2="86551"/>
                        <a14:backgroundMark x1="977" y1="86551" x2="9570" y2="93196"/>
                        <a14:backgroundMark x1="12695" y1="94620" x2="586" y2="97785"/>
                        <a14:backgroundMark x1="586" y1="97785" x2="16602" y2="98576"/>
                        <a14:backgroundMark x1="26953" y1="98576" x2="26758" y2="98576"/>
                        <a14:backgroundMark x1="586" y1="79905" x2="15625" y2="97627"/>
                        <a14:backgroundMark x1="15625" y1="97627" x2="25977" y2="99525"/>
                        <a14:backgroundMark x1="25977" y1="99525" x2="16016" y2="98734"/>
                      </a14:backgroundRemoval>
                    </a14:imgEffect>
                  </a14:imgLayer>
                </a14:imgProps>
              </a:ext>
            </a:extLst>
          </a:blip>
          <a:stretch>
            <a:fillRect/>
          </a:stretch>
        </p:blipFill>
        <p:spPr>
          <a:xfrm>
            <a:off x="1040402" y="887009"/>
            <a:ext cx="4487245" cy="5538943"/>
          </a:xfrm>
          <a:prstGeom prst="rect">
            <a:avLst/>
          </a:prstGeom>
        </p:spPr>
      </p:pic>
      <p:grpSp>
        <p:nvGrpSpPr>
          <p:cNvPr id="25" name="Group 24">
            <a:extLst>
              <a:ext uri="{FF2B5EF4-FFF2-40B4-BE49-F238E27FC236}">
                <a16:creationId xmlns:a16="http://schemas.microsoft.com/office/drawing/2014/main" id="{C4635DFD-5E82-E19D-A743-7771ED7F3199}"/>
              </a:ext>
            </a:extLst>
          </p:cNvPr>
          <p:cNvGrpSpPr/>
          <p:nvPr/>
        </p:nvGrpSpPr>
        <p:grpSpPr>
          <a:xfrm>
            <a:off x="4328614" y="2579427"/>
            <a:ext cx="6354407" cy="3029999"/>
            <a:chOff x="4328614" y="2579427"/>
            <a:chExt cx="6354407" cy="3029999"/>
          </a:xfrm>
        </p:grpSpPr>
        <p:cxnSp>
          <p:nvCxnSpPr>
            <p:cNvPr id="16" name="Straight Connector 15">
              <a:extLst>
                <a:ext uri="{FF2B5EF4-FFF2-40B4-BE49-F238E27FC236}">
                  <a16:creationId xmlns:a16="http://schemas.microsoft.com/office/drawing/2014/main" id="{431F05A3-EB36-6990-8F40-13037531C713}"/>
                </a:ext>
              </a:extLst>
            </p:cNvPr>
            <p:cNvCxnSpPr>
              <a:cxnSpLocks/>
            </p:cNvCxnSpPr>
            <p:nvPr/>
          </p:nvCxnSpPr>
          <p:spPr>
            <a:xfrm>
              <a:off x="5418465" y="2579427"/>
              <a:ext cx="1937677" cy="835925"/>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CA27740D-9A49-98C0-5E9F-34F1820F4734}"/>
                </a:ext>
              </a:extLst>
            </p:cNvPr>
            <p:cNvCxnSpPr>
              <a:cxnSpLocks/>
            </p:cNvCxnSpPr>
            <p:nvPr/>
          </p:nvCxnSpPr>
          <p:spPr>
            <a:xfrm flipV="1">
              <a:off x="4858602" y="3866848"/>
              <a:ext cx="2388358" cy="642665"/>
            </a:xfrm>
            <a:prstGeom prst="line">
              <a:avLst/>
            </a:prstGeom>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72389CE4-BBA5-7923-7565-9910648EEFBC}"/>
                </a:ext>
              </a:extLst>
            </p:cNvPr>
            <p:cNvCxnSpPr>
              <a:cxnSpLocks/>
            </p:cNvCxnSpPr>
            <p:nvPr/>
          </p:nvCxnSpPr>
          <p:spPr>
            <a:xfrm flipV="1">
              <a:off x="4328614" y="4094328"/>
              <a:ext cx="3109415" cy="1515098"/>
            </a:xfrm>
            <a:prstGeom prst="line">
              <a:avLst/>
            </a:prstGeom>
          </p:spPr>
          <p:style>
            <a:lnRef idx="1">
              <a:schemeClr val="dk1"/>
            </a:lnRef>
            <a:fillRef idx="0">
              <a:schemeClr val="dk1"/>
            </a:fillRef>
            <a:effectRef idx="0">
              <a:schemeClr val="dk1"/>
            </a:effectRef>
            <a:fontRef idx="minor">
              <a:schemeClr val="tx1"/>
            </a:fontRef>
          </p:style>
        </p:cxnSp>
        <p:sp>
          <p:nvSpPr>
            <p:cNvPr id="24" name="Rectangle: Rounded Corners 23">
              <a:extLst>
                <a:ext uri="{FF2B5EF4-FFF2-40B4-BE49-F238E27FC236}">
                  <a16:creationId xmlns:a16="http://schemas.microsoft.com/office/drawing/2014/main" id="{858269E8-5F31-FF73-BEC9-7A4D93F58B89}"/>
                </a:ext>
              </a:extLst>
            </p:cNvPr>
            <p:cNvSpPr/>
            <p:nvPr/>
          </p:nvSpPr>
          <p:spPr>
            <a:xfrm>
              <a:off x="7246960" y="3316407"/>
              <a:ext cx="3436061" cy="864095"/>
            </a:xfrm>
            <a:prstGeom prst="roundRect">
              <a:avLst/>
            </a:prstGeom>
            <a:solidFill>
              <a:schemeClr val="tx2">
                <a:lumMod val="20000"/>
                <a:lumOff val="80000"/>
              </a:schemeClr>
            </a:solidFill>
            <a:ln>
              <a:solidFill>
                <a:schemeClr val="bg2"/>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GB" sz="2400" dirty="0">
                  <a:solidFill>
                    <a:schemeClr val="tx1"/>
                  </a:solidFill>
                </a:rPr>
                <a:t>The backbone of selectivity for the A</a:t>
              </a:r>
              <a:r>
                <a:rPr lang="en-GB" sz="2400" baseline="-25000" dirty="0">
                  <a:solidFill>
                    <a:schemeClr val="tx1"/>
                  </a:solidFill>
                </a:rPr>
                <a:t>1</a:t>
              </a:r>
              <a:r>
                <a:rPr lang="en-GB" sz="2400" dirty="0">
                  <a:solidFill>
                    <a:schemeClr val="tx1"/>
                  </a:solidFill>
                </a:rPr>
                <a:t>AR</a:t>
              </a:r>
              <a:r>
                <a:rPr lang="en-GB" sz="2400" baseline="30000" dirty="0">
                  <a:solidFill>
                    <a:schemeClr val="tx1"/>
                  </a:solidFill>
                </a:rPr>
                <a:t>2</a:t>
              </a:r>
              <a:endParaRPr lang="en-IE" sz="2400" dirty="0">
                <a:solidFill>
                  <a:schemeClr val="tx1"/>
                </a:solidFill>
              </a:endParaRPr>
            </a:p>
          </p:txBody>
        </p:sp>
      </p:grpSp>
      <p:sp>
        <p:nvSpPr>
          <p:cNvPr id="27" name="TextBox 26">
            <a:extLst>
              <a:ext uri="{FF2B5EF4-FFF2-40B4-BE49-F238E27FC236}">
                <a16:creationId xmlns:a16="http://schemas.microsoft.com/office/drawing/2014/main" id="{C01CDB80-F8B7-4D41-9B79-589DC8E66D02}"/>
              </a:ext>
            </a:extLst>
          </p:cNvPr>
          <p:cNvSpPr txBox="1"/>
          <p:nvPr/>
        </p:nvSpPr>
        <p:spPr>
          <a:xfrm>
            <a:off x="150126" y="6622671"/>
            <a:ext cx="12198349" cy="215444"/>
          </a:xfrm>
          <a:prstGeom prst="rect">
            <a:avLst/>
          </a:prstGeom>
          <a:noFill/>
        </p:spPr>
        <p:txBody>
          <a:bodyPr wrap="square">
            <a:spAutoFit/>
          </a:bodyPr>
          <a:lstStyle/>
          <a:p>
            <a:r>
              <a:rPr lang="en-IE" sz="800" dirty="0"/>
              <a:t>2. </a:t>
            </a:r>
            <a:r>
              <a:rPr lang="en-IE" sz="800" dirty="0" err="1"/>
              <a:t>Glukhova</a:t>
            </a:r>
            <a:r>
              <a:rPr lang="en-IE" sz="800" dirty="0"/>
              <a:t>, A., </a:t>
            </a:r>
            <a:r>
              <a:rPr lang="en-IE" sz="800" dirty="0" err="1"/>
              <a:t>Thal</a:t>
            </a:r>
            <a:r>
              <a:rPr lang="en-IE" sz="800" dirty="0"/>
              <a:t>, D. M., Nguyen, A. T., Vecchio, E. A., </a:t>
            </a:r>
            <a:r>
              <a:rPr lang="en-IE" sz="800" dirty="0" err="1"/>
              <a:t>Jörg</a:t>
            </a:r>
            <a:r>
              <a:rPr lang="en-IE" sz="800" dirty="0"/>
              <a:t>, M., </a:t>
            </a:r>
            <a:r>
              <a:rPr lang="en-IE" sz="800" dirty="0" err="1"/>
              <a:t>Scammells</a:t>
            </a:r>
            <a:r>
              <a:rPr lang="en-IE" sz="800" dirty="0"/>
              <a:t>, P. J., May, L. T., Sexton, P. M., &amp; </a:t>
            </a:r>
            <a:r>
              <a:rPr lang="en-IE" sz="800" dirty="0" err="1"/>
              <a:t>Christopoulos</a:t>
            </a:r>
            <a:r>
              <a:rPr lang="en-IE" sz="800" dirty="0"/>
              <a:t>, A. (2017). Structure of the Adenosine A1 Receptor Reveals the Basis for Subtype Selectivity. Cell, 168(5), 867-877.e13. https://doi.org/10.1016/j.cell.2017.01.042</a:t>
            </a:r>
          </a:p>
        </p:txBody>
      </p:sp>
    </p:spTree>
    <p:extLst>
      <p:ext uri="{BB962C8B-B14F-4D97-AF65-F5344CB8AC3E}">
        <p14:creationId xmlns:p14="http://schemas.microsoft.com/office/powerpoint/2010/main" val="7262717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ISPRING_RESOURCE_PATHS_HASH_PRESENTER" val="7eb7d687f18d1b9920e6da61b690a6528afd9b46"/>
</p:tagLst>
</file>

<file path=ppt/theme/theme1.xml><?xml version="1.0" encoding="utf-8"?>
<a:theme xmlns:a="http://schemas.openxmlformats.org/drawingml/2006/main" name="Corporate template-set Universiteit Leiden">
  <a:themeElements>
    <a:clrScheme name="Aangepast 37">
      <a:dk1>
        <a:srgbClr val="000000"/>
      </a:dk1>
      <a:lt1>
        <a:srgbClr val="FFFFFF"/>
      </a:lt1>
      <a:dk2>
        <a:srgbClr val="8592BC"/>
      </a:dk2>
      <a:lt2>
        <a:srgbClr val="0C2577"/>
      </a:lt2>
      <a:accent1>
        <a:srgbClr val="B27F2A"/>
      </a:accent1>
      <a:accent2>
        <a:srgbClr val="5CB1EB"/>
      </a:accent2>
      <a:accent3>
        <a:srgbClr val="34A3A9"/>
      </a:accent3>
      <a:accent4>
        <a:srgbClr val="F46E32"/>
      </a:accent4>
      <a:accent5>
        <a:srgbClr val="2C712D"/>
      </a:accent5>
      <a:accent6>
        <a:srgbClr val="B02079"/>
      </a:accent6>
      <a:hlink>
        <a:srgbClr val="0033CC"/>
      </a:hlink>
      <a:folHlink>
        <a:srgbClr val="7030A0"/>
      </a:folHlink>
    </a:clrScheme>
    <a:fontScheme name="Custom 2">
      <a:majorFont>
        <a:latin typeface="Minion Pro"/>
        <a:ea typeface=""/>
        <a:cs typeface=""/>
      </a:majorFont>
      <a:minorFont>
        <a:latin typeface="Minion Pro"/>
        <a:ea typeface=""/>
        <a:cs typeface=""/>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Kantoorthema">
  <a:themeElements>
    <a:clrScheme name="Kantoor">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Kantoor">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Kantoor">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FBDF9D64841CDA4DBFE20098EEA6D1F4" ma:contentTypeVersion="0" ma:contentTypeDescription="Create a new document." ma:contentTypeScope="" ma:versionID="262a9a9ab7400f6d7da01d14394e5e34">
  <xsd:schema xmlns:xsd="http://www.w3.org/2001/XMLSchema" xmlns:xs="http://www.w3.org/2001/XMLSchema" xmlns:p="http://schemas.microsoft.com/office/2006/metadata/properties" targetNamespace="http://schemas.microsoft.com/office/2006/metadata/properties" ma:root="true" ma:fieldsID="0967b7be50301903c78f9c39c6fd9af8">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DFA7048-11FB-40F2-8060-BF829F3879AA}">
  <ds:schemaRefs>
    <ds:schemaRef ds:uri="http://www.w3.org/XML/1998/namespace"/>
    <ds:schemaRef ds:uri="http://schemas.microsoft.com/office/2006/documentManagement/types"/>
    <ds:schemaRef ds:uri="http://purl.org/dc/terms/"/>
    <ds:schemaRef ds:uri="http://purl.org/dc/dcmitype/"/>
    <ds:schemaRef ds:uri="http://schemas.openxmlformats.org/package/2006/metadata/core-properties"/>
    <ds:schemaRef ds:uri="http://purl.org/dc/elements/1.1/"/>
    <ds:schemaRef ds:uri="http://schemas.microsoft.com/office/infopath/2007/PartnerControls"/>
    <ds:schemaRef ds:uri="http://schemas.microsoft.com/office/2006/metadata/properties"/>
  </ds:schemaRefs>
</ds:datastoreItem>
</file>

<file path=customXml/itemProps2.xml><?xml version="1.0" encoding="utf-8"?>
<ds:datastoreItem xmlns:ds="http://schemas.openxmlformats.org/officeDocument/2006/customXml" ds:itemID="{C401AD14-C939-499F-93EE-317E5F830793}">
  <ds:schemaRefs>
    <ds:schemaRef ds:uri="http://schemas.microsoft.com/sharepoint/v3/contenttype/forms"/>
  </ds:schemaRefs>
</ds:datastoreItem>
</file>

<file path=customXml/itemProps3.xml><?xml version="1.0" encoding="utf-8"?>
<ds:datastoreItem xmlns:ds="http://schemas.openxmlformats.org/officeDocument/2006/customXml" ds:itemID="{6B2E5A8D-7BAA-4C6E-A20E-36FCE251EF7D}">
  <ds:schemaRefs>
    <ds:schemaRef ds:uri="http://purl.org/dc/elements/1.1/"/>
    <ds:schemaRef ds:uri="http://purl.org/dc/terms/"/>
    <ds:schemaRef ds:uri="http://schemas.microsoft.com/internal/obd"/>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
  <TotalTime>70</TotalTime>
  <Words>1917</Words>
  <Application>Microsoft Macintosh PowerPoint</Application>
  <PresentationFormat>Custom</PresentationFormat>
  <Paragraphs>159</Paragraphs>
  <Slides>15</Slides>
  <Notes>9</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15</vt:i4>
      </vt:variant>
    </vt:vector>
  </HeadingPairs>
  <TitlesOfParts>
    <vt:vector size="21" baseType="lpstr">
      <vt:lpstr>Minion</vt:lpstr>
      <vt:lpstr>Minion Pro</vt:lpstr>
      <vt:lpstr>Arial</vt:lpstr>
      <vt:lpstr>Calibri</vt:lpstr>
      <vt:lpstr>Times New Roman</vt:lpstr>
      <vt:lpstr>Corporate template-set Universiteit Leiden</vt:lpstr>
      <vt:lpstr>Designing a high affinity ligand for the A1 Adenosine Receptor</vt:lpstr>
      <vt:lpstr>PowerPoint Presentation</vt:lpstr>
      <vt:lpstr>A1AR Ligands</vt:lpstr>
      <vt:lpstr>The A1AR Structure </vt:lpstr>
      <vt:lpstr>Comparison of A1AR with similar proteins </vt:lpstr>
      <vt:lpstr>7WC4: Similar protein based on structure</vt:lpstr>
      <vt:lpstr>A1AR Ligand: DU172</vt:lpstr>
      <vt:lpstr>Predicting DU1 affinity to A1AR</vt:lpstr>
      <vt:lpstr>Designing a Ligand with high affinity for A1AR</vt:lpstr>
      <vt:lpstr>Predicting the affinity to A1AR</vt:lpstr>
      <vt:lpstr>Overview A1AR ligands</vt:lpstr>
      <vt:lpstr>Docking positions of DU1 and ligand_59</vt:lpstr>
      <vt:lpstr>Summary</vt:lpstr>
      <vt:lpstr>Discussion and Future Perspectives</vt:lpstr>
      <vt:lpstr>Thank you for listening, 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Corporate template-set Universiteit Leiden</dc:title>
  <dc:creator>PPTsolutions</dc:creator>
  <cp:lastModifiedBy>Hu, L.L. (Lili)</cp:lastModifiedBy>
  <cp:revision>2</cp:revision>
  <cp:lastPrinted>2018-10-17T14:03:38Z</cp:lastPrinted>
  <dcterms:created xsi:type="dcterms:W3CDTF">2015-03-10T08:05:39Z</dcterms:created>
  <dcterms:modified xsi:type="dcterms:W3CDTF">2023-11-03T09:08:41Z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0x010100FBDF9D64841CDA4DBFE20098EEA6D1F4</vt:lpwstr>
  </property>
</Properties>
</file>